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342" r:id="rId4"/>
    <p:sldId id="341" r:id="rId5"/>
    <p:sldId id="288" r:id="rId6"/>
    <p:sldId id="267" r:id="rId7"/>
    <p:sldId id="265" r:id="rId8"/>
    <p:sldId id="290" r:id="rId9"/>
    <p:sldId id="318" r:id="rId10"/>
    <p:sldId id="278" r:id="rId11"/>
    <p:sldId id="346" r:id="rId12"/>
    <p:sldId id="272" r:id="rId13"/>
    <p:sldId id="339" r:id="rId14"/>
    <p:sldId id="282" r:id="rId15"/>
    <p:sldId id="298" r:id="rId16"/>
    <p:sldId id="335" r:id="rId17"/>
    <p:sldId id="300" r:id="rId18"/>
    <p:sldId id="343" r:id="rId19"/>
    <p:sldId id="321" r:id="rId20"/>
    <p:sldId id="345" r:id="rId21"/>
    <p:sldId id="324" r:id="rId22"/>
    <p:sldId id="325" r:id="rId23"/>
    <p:sldId id="329" r:id="rId24"/>
    <p:sldId id="333" r:id="rId25"/>
    <p:sldId id="338" r:id="rId26"/>
    <p:sldId id="347" r:id="rId27"/>
    <p:sldId id="310" r:id="rId28"/>
  </p:sldIdLst>
  <p:sldSz cx="9144000" cy="6858000" type="screen4x3"/>
  <p:notesSz cx="6888163" cy="100203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8200"/>
    <a:srgbClr val="CC0066"/>
    <a:srgbClr val="A80054"/>
    <a:srgbClr val="006600"/>
    <a:srgbClr val="007A77"/>
    <a:srgbClr val="005654"/>
    <a:srgbClr val="B45608"/>
    <a:srgbClr val="A42320"/>
    <a:srgbClr val="C4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5371D-E9FD-489A-B1D5-EF382333A98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F614A5-F7D1-4D2A-AFDA-4F095705193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/>
            <a:t>Мелкая моторика </a:t>
          </a:r>
          <a:r>
            <a:rPr lang="ru-RU" sz="1600" dirty="0"/>
            <a:t>– это согласованные движения пальцев рук, умение ребёнка «пользоваться» этими движениями</a:t>
          </a:r>
        </a:p>
      </dgm:t>
    </dgm:pt>
    <dgm:pt modelId="{25009B47-8925-422E-9869-747A3D5D4064}" type="parTrans" cxnId="{47177D1A-23BE-493A-9EF0-0CBA2E82A488}">
      <dgm:prSet/>
      <dgm:spPr/>
      <dgm:t>
        <a:bodyPr/>
        <a:lstStyle/>
        <a:p>
          <a:endParaRPr lang="ru-RU"/>
        </a:p>
      </dgm:t>
    </dgm:pt>
    <dgm:pt modelId="{899A9E28-59F9-4B9B-8F72-15EC6165EC8C}" type="sibTrans" cxnId="{47177D1A-23BE-493A-9EF0-0CBA2E82A488}">
      <dgm:prSet/>
      <dgm:spPr/>
      <dgm:t>
        <a:bodyPr/>
        <a:lstStyle/>
        <a:p>
          <a:endParaRPr lang="ru-RU"/>
        </a:p>
      </dgm:t>
    </dgm:pt>
    <dgm:pt modelId="{4FA3BC23-564A-4DEC-B505-23195CC946D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Развитие продуктивных видов деятельности</a:t>
          </a:r>
        </a:p>
      </dgm:t>
    </dgm:pt>
    <dgm:pt modelId="{02D75382-56DF-495A-9A84-CC8DD0F00EEB}" type="parTrans" cxnId="{908EA085-81D8-4A9C-9B23-E95C61DAA299}">
      <dgm:prSet/>
      <dgm:spPr/>
      <dgm:t>
        <a:bodyPr/>
        <a:lstStyle/>
        <a:p>
          <a:endParaRPr lang="ru-RU"/>
        </a:p>
      </dgm:t>
    </dgm:pt>
    <dgm:pt modelId="{EDFEB62A-0C33-477E-9A86-A0FD88B93BF1}" type="sibTrans" cxnId="{908EA085-81D8-4A9C-9B23-E95C61DAA299}">
      <dgm:prSet/>
      <dgm:spPr/>
      <dgm:t>
        <a:bodyPr/>
        <a:lstStyle/>
        <a:p>
          <a:endParaRPr lang="ru-RU"/>
        </a:p>
      </dgm:t>
    </dgm:pt>
    <dgm:pt modelId="{C4C38795-5F00-4D9C-86FA-1351360429A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письмо</a:t>
          </a:r>
        </a:p>
      </dgm:t>
    </dgm:pt>
    <dgm:pt modelId="{67434CC9-B7CF-46F7-9B1E-280859120164}" type="parTrans" cxnId="{5C9FF755-F78F-4360-982C-4544D38CD80C}">
      <dgm:prSet/>
      <dgm:spPr/>
      <dgm:t>
        <a:bodyPr/>
        <a:lstStyle/>
        <a:p>
          <a:endParaRPr lang="ru-RU"/>
        </a:p>
      </dgm:t>
    </dgm:pt>
    <dgm:pt modelId="{FBC69EB6-A8F7-4ECD-A8D1-A8FAD8D3F22E}" type="sibTrans" cxnId="{5C9FF755-F78F-4360-982C-4544D38CD80C}">
      <dgm:prSet/>
      <dgm:spPr/>
      <dgm:t>
        <a:bodyPr/>
        <a:lstStyle/>
        <a:p>
          <a:endParaRPr lang="ru-RU"/>
        </a:p>
      </dgm:t>
    </dgm:pt>
    <dgm:pt modelId="{E795DE08-83EB-45B0-A17F-6C9F1776133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 овладение предметными действиями</a:t>
          </a:r>
        </a:p>
      </dgm:t>
    </dgm:pt>
    <dgm:pt modelId="{3B496A4E-F911-4DF1-AD49-9AA924AED116}" type="parTrans" cxnId="{9A73B644-32BF-4954-ACC7-17E042F25B23}">
      <dgm:prSet/>
      <dgm:spPr/>
      <dgm:t>
        <a:bodyPr/>
        <a:lstStyle/>
        <a:p>
          <a:endParaRPr lang="ru-RU"/>
        </a:p>
      </dgm:t>
    </dgm:pt>
    <dgm:pt modelId="{FABCDCBB-D459-4CA1-8545-E8627C607B68}" type="sibTrans" cxnId="{9A73B644-32BF-4954-ACC7-17E042F25B23}">
      <dgm:prSet/>
      <dgm:spPr/>
      <dgm:t>
        <a:bodyPr/>
        <a:lstStyle/>
        <a:p>
          <a:endParaRPr lang="ru-RU"/>
        </a:p>
      </dgm:t>
    </dgm:pt>
    <dgm:pt modelId="{4700F980-8ED8-482E-B058-02C9A4D8B6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речь</a:t>
          </a:r>
        </a:p>
      </dgm:t>
    </dgm:pt>
    <dgm:pt modelId="{2D4C98A4-7772-48E8-B672-FC8497EE5267}" type="parTrans" cxnId="{4C01D239-9B18-4BC9-B291-004F053E1F2F}">
      <dgm:prSet/>
      <dgm:spPr/>
      <dgm:t>
        <a:bodyPr/>
        <a:lstStyle/>
        <a:p>
          <a:endParaRPr lang="ru-RU"/>
        </a:p>
      </dgm:t>
    </dgm:pt>
    <dgm:pt modelId="{833E7910-6308-412A-B061-045775725563}" type="sibTrans" cxnId="{4C01D239-9B18-4BC9-B291-004F053E1F2F}">
      <dgm:prSet/>
      <dgm:spPr/>
      <dgm:t>
        <a:bodyPr/>
        <a:lstStyle/>
        <a:p>
          <a:endParaRPr lang="ru-RU"/>
        </a:p>
      </dgm:t>
    </dgm:pt>
    <dgm:pt modelId="{3A8DF9DC-6983-424F-AEE1-D274F5A6992C}" type="pres">
      <dgm:prSet presAssocID="{BD95371D-E9FD-489A-B1D5-EF382333A987}" presName="composite" presStyleCnt="0">
        <dgm:presLayoutVars>
          <dgm:chMax val="1"/>
          <dgm:dir/>
          <dgm:resizeHandles val="exact"/>
        </dgm:presLayoutVars>
      </dgm:prSet>
      <dgm:spPr/>
    </dgm:pt>
    <dgm:pt modelId="{9B4FABD8-D7F9-4C49-970E-64E8B25B639B}" type="pres">
      <dgm:prSet presAssocID="{BD95371D-E9FD-489A-B1D5-EF382333A987}" presName="radial" presStyleCnt="0">
        <dgm:presLayoutVars>
          <dgm:animLvl val="ctr"/>
        </dgm:presLayoutVars>
      </dgm:prSet>
      <dgm:spPr/>
    </dgm:pt>
    <dgm:pt modelId="{D13FD80C-FC7F-46E4-80F7-8D8937D86D2A}" type="pres">
      <dgm:prSet presAssocID="{BBF614A5-F7D1-4D2A-AFDA-4F095705193B}" presName="centerShape" presStyleLbl="vennNode1" presStyleIdx="0" presStyleCnt="5" custScaleX="223603" custScaleY="56287" custLinFactNeighborX="-2882" custLinFactNeighborY="-39099"/>
      <dgm:spPr/>
    </dgm:pt>
    <dgm:pt modelId="{6FEFA12B-5506-486D-9354-40D7D1B388A5}" type="pres">
      <dgm:prSet presAssocID="{4FA3BC23-564A-4DEC-B505-23195CC946D5}" presName="node" presStyleLbl="vennNode1" presStyleIdx="1" presStyleCnt="5" custScaleX="209778" custScaleY="163261" custRadScaleRad="84957" custRadScaleInc="150770">
        <dgm:presLayoutVars>
          <dgm:bulletEnabled val="1"/>
        </dgm:presLayoutVars>
      </dgm:prSet>
      <dgm:spPr/>
    </dgm:pt>
    <dgm:pt modelId="{1E021553-F05A-4CD3-B5B2-A55A5CB7C7D6}" type="pres">
      <dgm:prSet presAssocID="{C4C38795-5F00-4D9C-86FA-1351360429A4}" presName="node" presStyleLbl="vennNode1" presStyleIdx="2" presStyleCnt="5" custScaleX="169707" custRadScaleRad="114591" custRadScaleInc="1749">
        <dgm:presLayoutVars>
          <dgm:bulletEnabled val="1"/>
        </dgm:presLayoutVars>
      </dgm:prSet>
      <dgm:spPr/>
    </dgm:pt>
    <dgm:pt modelId="{5523F93B-D70E-4688-B547-91EF3166AC40}" type="pres">
      <dgm:prSet presAssocID="{E795DE08-83EB-45B0-A17F-6C9F17761333}" presName="node" presStyleLbl="vennNode1" presStyleIdx="3" presStyleCnt="5" custScaleX="199409" custScaleY="164064" custRadScaleRad="76785" custRadScaleInc="44964">
        <dgm:presLayoutVars>
          <dgm:bulletEnabled val="1"/>
        </dgm:presLayoutVars>
      </dgm:prSet>
      <dgm:spPr/>
    </dgm:pt>
    <dgm:pt modelId="{29547B10-93B4-453F-A987-887446F68C09}" type="pres">
      <dgm:prSet presAssocID="{4700F980-8ED8-482E-B058-02C9A4D8B61F}" presName="node" presStyleLbl="vennNode1" presStyleIdx="4" presStyleCnt="5" custRadScaleRad="115528" custRadScaleInc="-6754">
        <dgm:presLayoutVars>
          <dgm:bulletEnabled val="1"/>
        </dgm:presLayoutVars>
      </dgm:prSet>
      <dgm:spPr/>
    </dgm:pt>
  </dgm:ptLst>
  <dgm:cxnLst>
    <dgm:cxn modelId="{47302A05-DF68-4482-A608-899174218674}" type="presOf" srcId="{BBF614A5-F7D1-4D2A-AFDA-4F095705193B}" destId="{D13FD80C-FC7F-46E4-80F7-8D8937D86D2A}" srcOrd="0" destOrd="0" presId="urn:microsoft.com/office/officeart/2005/8/layout/radial3"/>
    <dgm:cxn modelId="{47177D1A-23BE-493A-9EF0-0CBA2E82A488}" srcId="{BD95371D-E9FD-489A-B1D5-EF382333A987}" destId="{BBF614A5-F7D1-4D2A-AFDA-4F095705193B}" srcOrd="0" destOrd="0" parTransId="{25009B47-8925-422E-9869-747A3D5D4064}" sibTransId="{899A9E28-59F9-4B9B-8F72-15EC6165EC8C}"/>
    <dgm:cxn modelId="{F8FDC631-1DCA-400E-8D0F-4ACF144BEDFB}" type="presOf" srcId="{C4C38795-5F00-4D9C-86FA-1351360429A4}" destId="{1E021553-F05A-4CD3-B5B2-A55A5CB7C7D6}" srcOrd="0" destOrd="0" presId="urn:microsoft.com/office/officeart/2005/8/layout/radial3"/>
    <dgm:cxn modelId="{4C01D239-9B18-4BC9-B291-004F053E1F2F}" srcId="{BBF614A5-F7D1-4D2A-AFDA-4F095705193B}" destId="{4700F980-8ED8-482E-B058-02C9A4D8B61F}" srcOrd="3" destOrd="0" parTransId="{2D4C98A4-7772-48E8-B672-FC8497EE5267}" sibTransId="{833E7910-6308-412A-B061-045775725563}"/>
    <dgm:cxn modelId="{9A73B644-32BF-4954-ACC7-17E042F25B23}" srcId="{BBF614A5-F7D1-4D2A-AFDA-4F095705193B}" destId="{E795DE08-83EB-45B0-A17F-6C9F17761333}" srcOrd="2" destOrd="0" parTransId="{3B496A4E-F911-4DF1-AD49-9AA924AED116}" sibTransId="{FABCDCBB-D459-4CA1-8545-E8627C607B68}"/>
    <dgm:cxn modelId="{15D42148-73AF-4FE3-9509-A73C832485EC}" type="presOf" srcId="{E795DE08-83EB-45B0-A17F-6C9F17761333}" destId="{5523F93B-D70E-4688-B547-91EF3166AC40}" srcOrd="0" destOrd="0" presId="urn:microsoft.com/office/officeart/2005/8/layout/radial3"/>
    <dgm:cxn modelId="{5C9FF755-F78F-4360-982C-4544D38CD80C}" srcId="{BBF614A5-F7D1-4D2A-AFDA-4F095705193B}" destId="{C4C38795-5F00-4D9C-86FA-1351360429A4}" srcOrd="1" destOrd="0" parTransId="{67434CC9-B7CF-46F7-9B1E-280859120164}" sibTransId="{FBC69EB6-A8F7-4ECD-A8D1-A8FAD8D3F22E}"/>
    <dgm:cxn modelId="{D2488C84-847F-4EEC-B403-EECF2F66640F}" type="presOf" srcId="{4700F980-8ED8-482E-B058-02C9A4D8B61F}" destId="{29547B10-93B4-453F-A987-887446F68C09}" srcOrd="0" destOrd="0" presId="urn:microsoft.com/office/officeart/2005/8/layout/radial3"/>
    <dgm:cxn modelId="{908EA085-81D8-4A9C-9B23-E95C61DAA299}" srcId="{BBF614A5-F7D1-4D2A-AFDA-4F095705193B}" destId="{4FA3BC23-564A-4DEC-B505-23195CC946D5}" srcOrd="0" destOrd="0" parTransId="{02D75382-56DF-495A-9A84-CC8DD0F00EEB}" sibTransId="{EDFEB62A-0C33-477E-9A86-A0FD88B93BF1}"/>
    <dgm:cxn modelId="{10CCB7DC-0D65-468A-A945-2681F7E2DC46}" type="presOf" srcId="{BD95371D-E9FD-489A-B1D5-EF382333A987}" destId="{3A8DF9DC-6983-424F-AEE1-D274F5A6992C}" srcOrd="0" destOrd="0" presId="urn:microsoft.com/office/officeart/2005/8/layout/radial3"/>
    <dgm:cxn modelId="{7D9572E5-DF59-47C2-AF66-83DD6867587A}" type="presOf" srcId="{4FA3BC23-564A-4DEC-B505-23195CC946D5}" destId="{6FEFA12B-5506-486D-9354-40D7D1B388A5}" srcOrd="0" destOrd="0" presId="urn:microsoft.com/office/officeart/2005/8/layout/radial3"/>
    <dgm:cxn modelId="{94DE74D6-652E-4B5A-872C-38E010449B2A}" type="presParOf" srcId="{3A8DF9DC-6983-424F-AEE1-D274F5A6992C}" destId="{9B4FABD8-D7F9-4C49-970E-64E8B25B639B}" srcOrd="0" destOrd="0" presId="urn:microsoft.com/office/officeart/2005/8/layout/radial3"/>
    <dgm:cxn modelId="{F920CD26-2B72-4957-8FB3-7395C1DDE9D4}" type="presParOf" srcId="{9B4FABD8-D7F9-4C49-970E-64E8B25B639B}" destId="{D13FD80C-FC7F-46E4-80F7-8D8937D86D2A}" srcOrd="0" destOrd="0" presId="urn:microsoft.com/office/officeart/2005/8/layout/radial3"/>
    <dgm:cxn modelId="{93C894D2-95FD-4BD5-80C7-36A3D60DAC24}" type="presParOf" srcId="{9B4FABD8-D7F9-4C49-970E-64E8B25B639B}" destId="{6FEFA12B-5506-486D-9354-40D7D1B388A5}" srcOrd="1" destOrd="0" presId="urn:microsoft.com/office/officeart/2005/8/layout/radial3"/>
    <dgm:cxn modelId="{D3896DC3-BEF0-45D3-B8FD-773E34A2478F}" type="presParOf" srcId="{9B4FABD8-D7F9-4C49-970E-64E8B25B639B}" destId="{1E021553-F05A-4CD3-B5B2-A55A5CB7C7D6}" srcOrd="2" destOrd="0" presId="urn:microsoft.com/office/officeart/2005/8/layout/radial3"/>
    <dgm:cxn modelId="{860649AB-8186-432D-92E3-E46FB0A7286B}" type="presParOf" srcId="{9B4FABD8-D7F9-4C49-970E-64E8B25B639B}" destId="{5523F93B-D70E-4688-B547-91EF3166AC40}" srcOrd="3" destOrd="0" presId="urn:microsoft.com/office/officeart/2005/8/layout/radial3"/>
    <dgm:cxn modelId="{A6CDF52B-D67C-459A-A9BD-58AA81A05001}" type="presParOf" srcId="{9B4FABD8-D7F9-4C49-970E-64E8B25B639B}" destId="{29547B10-93B4-453F-A987-887446F68C0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D3DAB-BA78-4F3F-8B87-AEFC6E2DD60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E43276-8DEA-4E36-A955-97A95ACAC439}">
      <dgm:prSet phldrT="[Текст]"/>
      <dgm:spPr/>
      <dgm:t>
        <a:bodyPr/>
        <a:lstStyle/>
        <a:p>
          <a:r>
            <a:rPr lang="ru-RU" dirty="0"/>
            <a:t>Родитель</a:t>
          </a:r>
        </a:p>
      </dgm:t>
    </dgm:pt>
    <dgm:pt modelId="{8821ED2A-F893-43E3-B38E-B52F55913FC3}" type="parTrans" cxnId="{5EE27037-4244-4DF7-9238-88A0C8532092}">
      <dgm:prSet/>
      <dgm:spPr/>
      <dgm:t>
        <a:bodyPr/>
        <a:lstStyle/>
        <a:p>
          <a:endParaRPr lang="ru-RU"/>
        </a:p>
      </dgm:t>
    </dgm:pt>
    <dgm:pt modelId="{BEFAC2CA-DEC8-47E8-9A89-7F909DA8923C}" type="sibTrans" cxnId="{5EE27037-4244-4DF7-9238-88A0C8532092}">
      <dgm:prSet/>
      <dgm:spPr/>
      <dgm:t>
        <a:bodyPr/>
        <a:lstStyle/>
        <a:p>
          <a:endParaRPr lang="ru-RU"/>
        </a:p>
      </dgm:t>
    </dgm:pt>
    <dgm:pt modelId="{95007029-658E-4EFF-B8EC-93EC5D4CB4DA}">
      <dgm:prSet phldrT="[Текст]"/>
      <dgm:spPr/>
      <dgm:t>
        <a:bodyPr/>
        <a:lstStyle/>
        <a:p>
          <a:r>
            <a:rPr lang="ru-RU" dirty="0"/>
            <a:t>Консультации</a:t>
          </a:r>
        </a:p>
      </dgm:t>
    </dgm:pt>
    <dgm:pt modelId="{A1A54655-EDB8-42A2-86F1-2CC2C6F187BA}" type="parTrans" cxnId="{D26BE863-2F6B-4555-8855-F4312B8F4F9D}">
      <dgm:prSet/>
      <dgm:spPr/>
      <dgm:t>
        <a:bodyPr/>
        <a:lstStyle/>
        <a:p>
          <a:endParaRPr lang="ru-RU"/>
        </a:p>
      </dgm:t>
    </dgm:pt>
    <dgm:pt modelId="{4328257E-9987-4C14-8A37-DF1102BDA3FC}" type="sibTrans" cxnId="{D26BE863-2F6B-4555-8855-F4312B8F4F9D}">
      <dgm:prSet/>
      <dgm:spPr/>
      <dgm:t>
        <a:bodyPr/>
        <a:lstStyle/>
        <a:p>
          <a:endParaRPr lang="ru-RU"/>
        </a:p>
      </dgm:t>
    </dgm:pt>
    <dgm:pt modelId="{E7C3F5DC-07EF-4DE4-B601-8E2216CBD8BA}">
      <dgm:prSet phldrT="[Текст]"/>
      <dgm:spPr/>
      <dgm:t>
        <a:bodyPr/>
        <a:lstStyle/>
        <a:p>
          <a:r>
            <a:rPr lang="ru-RU" dirty="0"/>
            <a:t>Совместная деятельность родителей и детей дома</a:t>
          </a:r>
        </a:p>
      </dgm:t>
    </dgm:pt>
    <dgm:pt modelId="{AB7F6578-EAFE-4DCD-A4C2-6A89D3B17461}" type="parTrans" cxnId="{B2559BC9-0B08-438D-9F25-D2E9BBBC5842}">
      <dgm:prSet/>
      <dgm:spPr/>
      <dgm:t>
        <a:bodyPr/>
        <a:lstStyle/>
        <a:p>
          <a:endParaRPr lang="ru-RU"/>
        </a:p>
      </dgm:t>
    </dgm:pt>
    <dgm:pt modelId="{090F1BEB-934D-49C9-9C3B-C61994B5F87B}" type="sibTrans" cxnId="{B2559BC9-0B08-438D-9F25-D2E9BBBC5842}">
      <dgm:prSet/>
      <dgm:spPr/>
      <dgm:t>
        <a:bodyPr/>
        <a:lstStyle/>
        <a:p>
          <a:endParaRPr lang="ru-RU"/>
        </a:p>
      </dgm:t>
    </dgm:pt>
    <dgm:pt modelId="{34064538-6EC8-4B31-B793-CDFA3932F1C3}">
      <dgm:prSet phldrT="[Текст]"/>
      <dgm:spPr/>
      <dgm:t>
        <a:bodyPr/>
        <a:lstStyle/>
        <a:p>
          <a:r>
            <a:rPr lang="ru-RU" dirty="0"/>
            <a:t>Открытые просмотры</a:t>
          </a:r>
        </a:p>
      </dgm:t>
    </dgm:pt>
    <dgm:pt modelId="{FDE2793C-26B6-491B-B135-763AAFAC77D5}" type="parTrans" cxnId="{FF50CD7F-BFBE-4E87-9FB7-7BFB919A1462}">
      <dgm:prSet/>
      <dgm:spPr/>
      <dgm:t>
        <a:bodyPr/>
        <a:lstStyle/>
        <a:p>
          <a:endParaRPr lang="ru-RU"/>
        </a:p>
      </dgm:t>
    </dgm:pt>
    <dgm:pt modelId="{915D8A1B-742B-4685-BAB0-326B016FEB3E}" type="sibTrans" cxnId="{FF50CD7F-BFBE-4E87-9FB7-7BFB919A1462}">
      <dgm:prSet/>
      <dgm:spPr/>
      <dgm:t>
        <a:bodyPr/>
        <a:lstStyle/>
        <a:p>
          <a:endParaRPr lang="ru-RU"/>
        </a:p>
      </dgm:t>
    </dgm:pt>
    <dgm:pt modelId="{7E45A9AF-F960-48EC-96FF-7DA1E823F51E}">
      <dgm:prSet phldrT="[Текст]"/>
      <dgm:spPr/>
      <dgm:t>
        <a:bodyPr/>
        <a:lstStyle/>
        <a:p>
          <a:r>
            <a:rPr lang="ru-RU" dirty="0"/>
            <a:t>Родительские собрания</a:t>
          </a:r>
        </a:p>
      </dgm:t>
    </dgm:pt>
    <dgm:pt modelId="{B087948A-9114-4582-8C10-62F3B0CCFC6D}" type="parTrans" cxnId="{A5AE5E3F-734F-4D25-9526-C60D6D802634}">
      <dgm:prSet/>
      <dgm:spPr/>
      <dgm:t>
        <a:bodyPr/>
        <a:lstStyle/>
        <a:p>
          <a:endParaRPr lang="ru-RU"/>
        </a:p>
      </dgm:t>
    </dgm:pt>
    <dgm:pt modelId="{5177279B-06D2-46DF-A34E-0B182F85BE05}" type="sibTrans" cxnId="{A5AE5E3F-734F-4D25-9526-C60D6D802634}">
      <dgm:prSet/>
      <dgm:spPr/>
      <dgm:t>
        <a:bodyPr/>
        <a:lstStyle/>
        <a:p>
          <a:endParaRPr lang="ru-RU"/>
        </a:p>
      </dgm:t>
    </dgm:pt>
    <dgm:pt modelId="{A286EB2A-D9AE-45C3-99B4-CD077C6B39C7}" type="pres">
      <dgm:prSet presAssocID="{DEBD3DAB-BA78-4F3F-8B87-AEFC6E2DD6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E4342F-6AE7-4FBD-BE78-A36E9BE561B3}" type="pres">
      <dgm:prSet presAssocID="{C6E43276-8DEA-4E36-A955-97A95ACAC439}" presName="centerShape" presStyleLbl="node0" presStyleIdx="0" presStyleCnt="1"/>
      <dgm:spPr/>
    </dgm:pt>
    <dgm:pt modelId="{35F5F942-D0B5-4753-95D8-29EBE1CBC24E}" type="pres">
      <dgm:prSet presAssocID="{A1A54655-EDB8-42A2-86F1-2CC2C6F187BA}" presName="Name9" presStyleLbl="parChTrans1D2" presStyleIdx="0" presStyleCnt="4"/>
      <dgm:spPr/>
    </dgm:pt>
    <dgm:pt modelId="{D82EADB5-EA5E-4155-BF49-C8C99F9649AE}" type="pres">
      <dgm:prSet presAssocID="{A1A54655-EDB8-42A2-86F1-2CC2C6F187BA}" presName="connTx" presStyleLbl="parChTrans1D2" presStyleIdx="0" presStyleCnt="4"/>
      <dgm:spPr/>
    </dgm:pt>
    <dgm:pt modelId="{3B4843EA-D474-4A65-8A99-51185F57DD6C}" type="pres">
      <dgm:prSet presAssocID="{95007029-658E-4EFF-B8EC-93EC5D4CB4DA}" presName="node" presStyleLbl="node1" presStyleIdx="0" presStyleCnt="4">
        <dgm:presLayoutVars>
          <dgm:bulletEnabled val="1"/>
        </dgm:presLayoutVars>
      </dgm:prSet>
      <dgm:spPr/>
    </dgm:pt>
    <dgm:pt modelId="{F2972634-33B6-46D5-84E7-D03A0CDAF65D}" type="pres">
      <dgm:prSet presAssocID="{AB7F6578-EAFE-4DCD-A4C2-6A89D3B17461}" presName="Name9" presStyleLbl="parChTrans1D2" presStyleIdx="1" presStyleCnt="4"/>
      <dgm:spPr/>
    </dgm:pt>
    <dgm:pt modelId="{0A15AD3A-C8EE-48E5-B9C8-06149F4A8FD8}" type="pres">
      <dgm:prSet presAssocID="{AB7F6578-EAFE-4DCD-A4C2-6A89D3B17461}" presName="connTx" presStyleLbl="parChTrans1D2" presStyleIdx="1" presStyleCnt="4"/>
      <dgm:spPr/>
    </dgm:pt>
    <dgm:pt modelId="{C1E4904D-2AE4-4B85-A87E-CBF8CE54EDDF}" type="pres">
      <dgm:prSet presAssocID="{E7C3F5DC-07EF-4DE4-B601-8E2216CBD8BA}" presName="node" presStyleLbl="node1" presStyleIdx="1" presStyleCnt="4">
        <dgm:presLayoutVars>
          <dgm:bulletEnabled val="1"/>
        </dgm:presLayoutVars>
      </dgm:prSet>
      <dgm:spPr/>
    </dgm:pt>
    <dgm:pt modelId="{5F442D7C-FBE9-4B28-B669-3CC6AA6A8EBA}" type="pres">
      <dgm:prSet presAssocID="{FDE2793C-26B6-491B-B135-763AAFAC77D5}" presName="Name9" presStyleLbl="parChTrans1D2" presStyleIdx="2" presStyleCnt="4"/>
      <dgm:spPr/>
    </dgm:pt>
    <dgm:pt modelId="{EE08197C-174E-4BEA-86FA-7316F5797F35}" type="pres">
      <dgm:prSet presAssocID="{FDE2793C-26B6-491B-B135-763AAFAC77D5}" presName="connTx" presStyleLbl="parChTrans1D2" presStyleIdx="2" presStyleCnt="4"/>
      <dgm:spPr/>
    </dgm:pt>
    <dgm:pt modelId="{AEE19668-5137-4E61-8214-81997E14056B}" type="pres">
      <dgm:prSet presAssocID="{34064538-6EC8-4B31-B793-CDFA3932F1C3}" presName="node" presStyleLbl="node1" presStyleIdx="2" presStyleCnt="4" custScaleY="99807">
        <dgm:presLayoutVars>
          <dgm:bulletEnabled val="1"/>
        </dgm:presLayoutVars>
      </dgm:prSet>
      <dgm:spPr/>
    </dgm:pt>
    <dgm:pt modelId="{D80CED91-B87F-4A86-BEF9-D813CB1E7581}" type="pres">
      <dgm:prSet presAssocID="{B087948A-9114-4582-8C10-62F3B0CCFC6D}" presName="Name9" presStyleLbl="parChTrans1D2" presStyleIdx="3" presStyleCnt="4"/>
      <dgm:spPr/>
    </dgm:pt>
    <dgm:pt modelId="{687ADC41-C923-42AF-806D-3005B1E45AE1}" type="pres">
      <dgm:prSet presAssocID="{B087948A-9114-4582-8C10-62F3B0CCFC6D}" presName="connTx" presStyleLbl="parChTrans1D2" presStyleIdx="3" presStyleCnt="4"/>
      <dgm:spPr/>
    </dgm:pt>
    <dgm:pt modelId="{570A82F9-448A-47F5-AD61-C0C828468E3E}" type="pres">
      <dgm:prSet presAssocID="{7E45A9AF-F960-48EC-96FF-7DA1E823F51E}" presName="node" presStyleLbl="node1" presStyleIdx="3" presStyleCnt="4">
        <dgm:presLayoutVars>
          <dgm:bulletEnabled val="1"/>
        </dgm:presLayoutVars>
      </dgm:prSet>
      <dgm:spPr/>
    </dgm:pt>
  </dgm:ptLst>
  <dgm:cxnLst>
    <dgm:cxn modelId="{6666520A-AE42-48C3-816D-4A518A218557}" type="presOf" srcId="{C6E43276-8DEA-4E36-A955-97A95ACAC439}" destId="{61E4342F-6AE7-4FBD-BE78-A36E9BE561B3}" srcOrd="0" destOrd="0" presId="urn:microsoft.com/office/officeart/2005/8/layout/radial1"/>
    <dgm:cxn modelId="{F7C27A0E-5389-4D28-AFFA-42116C1A5A45}" type="presOf" srcId="{7E45A9AF-F960-48EC-96FF-7DA1E823F51E}" destId="{570A82F9-448A-47F5-AD61-C0C828468E3E}" srcOrd="0" destOrd="0" presId="urn:microsoft.com/office/officeart/2005/8/layout/radial1"/>
    <dgm:cxn modelId="{5EE27037-4244-4DF7-9238-88A0C8532092}" srcId="{DEBD3DAB-BA78-4F3F-8B87-AEFC6E2DD60B}" destId="{C6E43276-8DEA-4E36-A955-97A95ACAC439}" srcOrd="0" destOrd="0" parTransId="{8821ED2A-F893-43E3-B38E-B52F55913FC3}" sibTransId="{BEFAC2CA-DEC8-47E8-9A89-7F909DA8923C}"/>
    <dgm:cxn modelId="{A5AE5E3F-734F-4D25-9526-C60D6D802634}" srcId="{C6E43276-8DEA-4E36-A955-97A95ACAC439}" destId="{7E45A9AF-F960-48EC-96FF-7DA1E823F51E}" srcOrd="3" destOrd="0" parTransId="{B087948A-9114-4582-8C10-62F3B0CCFC6D}" sibTransId="{5177279B-06D2-46DF-A34E-0B182F85BE05}"/>
    <dgm:cxn modelId="{AE6ABF43-365B-4420-9EEE-53D2F777265E}" type="presOf" srcId="{FDE2793C-26B6-491B-B135-763AAFAC77D5}" destId="{EE08197C-174E-4BEA-86FA-7316F5797F35}" srcOrd="1" destOrd="0" presId="urn:microsoft.com/office/officeart/2005/8/layout/radial1"/>
    <dgm:cxn modelId="{D26BE863-2F6B-4555-8855-F4312B8F4F9D}" srcId="{C6E43276-8DEA-4E36-A955-97A95ACAC439}" destId="{95007029-658E-4EFF-B8EC-93EC5D4CB4DA}" srcOrd="0" destOrd="0" parTransId="{A1A54655-EDB8-42A2-86F1-2CC2C6F187BA}" sibTransId="{4328257E-9987-4C14-8A37-DF1102BDA3FC}"/>
    <dgm:cxn modelId="{1D601649-FF9A-49EE-9D5F-35B8C953606F}" type="presOf" srcId="{B087948A-9114-4582-8C10-62F3B0CCFC6D}" destId="{D80CED91-B87F-4A86-BEF9-D813CB1E7581}" srcOrd="0" destOrd="0" presId="urn:microsoft.com/office/officeart/2005/8/layout/radial1"/>
    <dgm:cxn modelId="{A264134B-5035-4F86-88C6-0293F6920DEE}" type="presOf" srcId="{B087948A-9114-4582-8C10-62F3B0CCFC6D}" destId="{687ADC41-C923-42AF-806D-3005B1E45AE1}" srcOrd="1" destOrd="0" presId="urn:microsoft.com/office/officeart/2005/8/layout/radial1"/>
    <dgm:cxn modelId="{16D4986F-1F19-475C-BAA5-75B2CC193039}" type="presOf" srcId="{FDE2793C-26B6-491B-B135-763AAFAC77D5}" destId="{5F442D7C-FBE9-4B28-B669-3CC6AA6A8EBA}" srcOrd="0" destOrd="0" presId="urn:microsoft.com/office/officeart/2005/8/layout/radial1"/>
    <dgm:cxn modelId="{498CA172-ACC2-4839-B71D-B3610E2EBDEE}" type="presOf" srcId="{AB7F6578-EAFE-4DCD-A4C2-6A89D3B17461}" destId="{0A15AD3A-C8EE-48E5-B9C8-06149F4A8FD8}" srcOrd="1" destOrd="0" presId="urn:microsoft.com/office/officeart/2005/8/layout/radial1"/>
    <dgm:cxn modelId="{94C98173-38EC-4B25-A663-89BD6DD0515B}" type="presOf" srcId="{95007029-658E-4EFF-B8EC-93EC5D4CB4DA}" destId="{3B4843EA-D474-4A65-8A99-51185F57DD6C}" srcOrd="0" destOrd="0" presId="urn:microsoft.com/office/officeart/2005/8/layout/radial1"/>
    <dgm:cxn modelId="{FF50CD7F-BFBE-4E87-9FB7-7BFB919A1462}" srcId="{C6E43276-8DEA-4E36-A955-97A95ACAC439}" destId="{34064538-6EC8-4B31-B793-CDFA3932F1C3}" srcOrd="2" destOrd="0" parTransId="{FDE2793C-26B6-491B-B135-763AAFAC77D5}" sibTransId="{915D8A1B-742B-4685-BAB0-326B016FEB3E}"/>
    <dgm:cxn modelId="{AD61CB81-859C-4B36-A721-CED3AFBF143B}" type="presOf" srcId="{A1A54655-EDB8-42A2-86F1-2CC2C6F187BA}" destId="{D82EADB5-EA5E-4155-BF49-C8C99F9649AE}" srcOrd="1" destOrd="0" presId="urn:microsoft.com/office/officeart/2005/8/layout/radial1"/>
    <dgm:cxn modelId="{0E05848E-1876-4CA8-91F9-D241132F886A}" type="presOf" srcId="{34064538-6EC8-4B31-B793-CDFA3932F1C3}" destId="{AEE19668-5137-4E61-8214-81997E14056B}" srcOrd="0" destOrd="0" presId="urn:microsoft.com/office/officeart/2005/8/layout/radial1"/>
    <dgm:cxn modelId="{34D38297-43E0-4C3F-8BAD-F59EC7D8F821}" type="presOf" srcId="{E7C3F5DC-07EF-4DE4-B601-8E2216CBD8BA}" destId="{C1E4904D-2AE4-4B85-A87E-CBF8CE54EDDF}" srcOrd="0" destOrd="0" presId="urn:microsoft.com/office/officeart/2005/8/layout/radial1"/>
    <dgm:cxn modelId="{B2559BC9-0B08-438D-9F25-D2E9BBBC5842}" srcId="{C6E43276-8DEA-4E36-A955-97A95ACAC439}" destId="{E7C3F5DC-07EF-4DE4-B601-8E2216CBD8BA}" srcOrd="1" destOrd="0" parTransId="{AB7F6578-EAFE-4DCD-A4C2-6A89D3B17461}" sibTransId="{090F1BEB-934D-49C9-9C3B-C61994B5F87B}"/>
    <dgm:cxn modelId="{BF33E7D6-329D-4959-BE92-A376EBCA7EF0}" type="presOf" srcId="{AB7F6578-EAFE-4DCD-A4C2-6A89D3B17461}" destId="{F2972634-33B6-46D5-84E7-D03A0CDAF65D}" srcOrd="0" destOrd="0" presId="urn:microsoft.com/office/officeart/2005/8/layout/radial1"/>
    <dgm:cxn modelId="{994EE6E0-174F-49CF-BD2A-2D25A4585AEB}" type="presOf" srcId="{A1A54655-EDB8-42A2-86F1-2CC2C6F187BA}" destId="{35F5F942-D0B5-4753-95D8-29EBE1CBC24E}" srcOrd="0" destOrd="0" presId="urn:microsoft.com/office/officeart/2005/8/layout/radial1"/>
    <dgm:cxn modelId="{2863DBF0-6E6B-4FDD-9932-60F35323C6FE}" type="presOf" srcId="{DEBD3DAB-BA78-4F3F-8B87-AEFC6E2DD60B}" destId="{A286EB2A-D9AE-45C3-99B4-CD077C6B39C7}" srcOrd="0" destOrd="0" presId="urn:microsoft.com/office/officeart/2005/8/layout/radial1"/>
    <dgm:cxn modelId="{720C9CD4-A6A0-4CDA-BC0F-998B86AFFBDE}" type="presParOf" srcId="{A286EB2A-D9AE-45C3-99B4-CD077C6B39C7}" destId="{61E4342F-6AE7-4FBD-BE78-A36E9BE561B3}" srcOrd="0" destOrd="0" presId="urn:microsoft.com/office/officeart/2005/8/layout/radial1"/>
    <dgm:cxn modelId="{B046E0A8-60E4-4363-A0AB-242601698D45}" type="presParOf" srcId="{A286EB2A-D9AE-45C3-99B4-CD077C6B39C7}" destId="{35F5F942-D0B5-4753-95D8-29EBE1CBC24E}" srcOrd="1" destOrd="0" presId="urn:microsoft.com/office/officeart/2005/8/layout/radial1"/>
    <dgm:cxn modelId="{3B98AF49-E612-439A-A364-49BA7F90072F}" type="presParOf" srcId="{35F5F942-D0B5-4753-95D8-29EBE1CBC24E}" destId="{D82EADB5-EA5E-4155-BF49-C8C99F9649AE}" srcOrd="0" destOrd="0" presId="urn:microsoft.com/office/officeart/2005/8/layout/radial1"/>
    <dgm:cxn modelId="{DB45B274-B7C2-4479-86D1-D7B99CF2EE71}" type="presParOf" srcId="{A286EB2A-D9AE-45C3-99B4-CD077C6B39C7}" destId="{3B4843EA-D474-4A65-8A99-51185F57DD6C}" srcOrd="2" destOrd="0" presId="urn:microsoft.com/office/officeart/2005/8/layout/radial1"/>
    <dgm:cxn modelId="{70D6D222-643E-4DE4-967C-1208BEFFBF27}" type="presParOf" srcId="{A286EB2A-D9AE-45C3-99B4-CD077C6B39C7}" destId="{F2972634-33B6-46D5-84E7-D03A0CDAF65D}" srcOrd="3" destOrd="0" presId="urn:microsoft.com/office/officeart/2005/8/layout/radial1"/>
    <dgm:cxn modelId="{E1EA4E6C-F0FF-4F11-8B86-283028954948}" type="presParOf" srcId="{F2972634-33B6-46D5-84E7-D03A0CDAF65D}" destId="{0A15AD3A-C8EE-48E5-B9C8-06149F4A8FD8}" srcOrd="0" destOrd="0" presId="urn:microsoft.com/office/officeart/2005/8/layout/radial1"/>
    <dgm:cxn modelId="{73C714C3-9A4A-420B-9DAB-EAD9D4C1ACAD}" type="presParOf" srcId="{A286EB2A-D9AE-45C3-99B4-CD077C6B39C7}" destId="{C1E4904D-2AE4-4B85-A87E-CBF8CE54EDDF}" srcOrd="4" destOrd="0" presId="urn:microsoft.com/office/officeart/2005/8/layout/radial1"/>
    <dgm:cxn modelId="{645C4134-B41E-4FB0-8C83-3264E38D1D13}" type="presParOf" srcId="{A286EB2A-D9AE-45C3-99B4-CD077C6B39C7}" destId="{5F442D7C-FBE9-4B28-B669-3CC6AA6A8EBA}" srcOrd="5" destOrd="0" presId="urn:microsoft.com/office/officeart/2005/8/layout/radial1"/>
    <dgm:cxn modelId="{D9717FFC-E76E-49C1-B85E-FD253EE5ED4B}" type="presParOf" srcId="{5F442D7C-FBE9-4B28-B669-3CC6AA6A8EBA}" destId="{EE08197C-174E-4BEA-86FA-7316F5797F35}" srcOrd="0" destOrd="0" presId="urn:microsoft.com/office/officeart/2005/8/layout/radial1"/>
    <dgm:cxn modelId="{72C177DC-B87C-44CF-8D7E-ED55B85D9757}" type="presParOf" srcId="{A286EB2A-D9AE-45C3-99B4-CD077C6B39C7}" destId="{AEE19668-5137-4E61-8214-81997E14056B}" srcOrd="6" destOrd="0" presId="urn:microsoft.com/office/officeart/2005/8/layout/radial1"/>
    <dgm:cxn modelId="{19E727B9-5BA6-4B99-8BAB-18FD7C28DB4C}" type="presParOf" srcId="{A286EB2A-D9AE-45C3-99B4-CD077C6B39C7}" destId="{D80CED91-B87F-4A86-BEF9-D813CB1E7581}" srcOrd="7" destOrd="0" presId="urn:microsoft.com/office/officeart/2005/8/layout/radial1"/>
    <dgm:cxn modelId="{4B3930CF-82FF-407E-B828-7E8F3B3BC578}" type="presParOf" srcId="{D80CED91-B87F-4A86-BEF9-D813CB1E7581}" destId="{687ADC41-C923-42AF-806D-3005B1E45AE1}" srcOrd="0" destOrd="0" presId="urn:microsoft.com/office/officeart/2005/8/layout/radial1"/>
    <dgm:cxn modelId="{CB67C5C9-19DA-4241-A243-E24274C3E3AA}" type="presParOf" srcId="{A286EB2A-D9AE-45C3-99B4-CD077C6B39C7}" destId="{570A82F9-448A-47F5-AD61-C0C828468E3E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FD80C-FC7F-46E4-80F7-8D8937D86D2A}">
      <dsp:nvSpPr>
        <dsp:cNvPr id="0" name=""/>
        <dsp:cNvSpPr/>
      </dsp:nvSpPr>
      <dsp:spPr>
        <a:xfrm>
          <a:off x="144000" y="432069"/>
          <a:ext cx="6114605" cy="153921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Мелкая моторика </a:t>
          </a:r>
          <a:r>
            <a:rPr lang="ru-RU" sz="1600" kern="1200" dirty="0"/>
            <a:t>– это согласованные движения пальцев рук, умение ребёнка «пользоваться» этими движениями</a:t>
          </a:r>
        </a:p>
      </dsp:txBody>
      <dsp:txXfrm>
        <a:off x="1039463" y="657482"/>
        <a:ext cx="4323679" cy="1088387"/>
      </dsp:txXfrm>
    </dsp:sp>
    <dsp:sp modelId="{6FEFA12B-5506-486D-9354-40D7D1B388A5}">
      <dsp:nvSpPr>
        <dsp:cNvPr id="0" name=""/>
        <dsp:cNvSpPr/>
      </dsp:nvSpPr>
      <dsp:spPr>
        <a:xfrm>
          <a:off x="3312380" y="3384372"/>
          <a:ext cx="2868274" cy="223225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продуктивных видов деятельности</a:t>
          </a:r>
        </a:p>
      </dsp:txBody>
      <dsp:txXfrm>
        <a:off x="3732429" y="3711278"/>
        <a:ext cx="2028176" cy="1578440"/>
      </dsp:txXfrm>
    </dsp:sp>
    <dsp:sp modelId="{1E021553-F05A-4CD3-B5B2-A55A5CB7C7D6}">
      <dsp:nvSpPr>
        <dsp:cNvPr id="0" name=""/>
        <dsp:cNvSpPr/>
      </dsp:nvSpPr>
      <dsp:spPr>
        <a:xfrm>
          <a:off x="4832068" y="2448658"/>
          <a:ext cx="2320387" cy="136729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письмо</a:t>
          </a:r>
        </a:p>
      </dsp:txBody>
      <dsp:txXfrm>
        <a:off x="5171881" y="2648893"/>
        <a:ext cx="1640761" cy="966820"/>
      </dsp:txXfrm>
    </dsp:sp>
    <dsp:sp modelId="{5523F93B-D70E-4688-B547-91EF3166AC40}">
      <dsp:nvSpPr>
        <dsp:cNvPr id="0" name=""/>
        <dsp:cNvSpPr/>
      </dsp:nvSpPr>
      <dsp:spPr>
        <a:xfrm>
          <a:off x="792094" y="3322399"/>
          <a:ext cx="2726500" cy="2243231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овладение предметными действиями</a:t>
          </a:r>
        </a:p>
      </dsp:txBody>
      <dsp:txXfrm>
        <a:off x="1191381" y="3650913"/>
        <a:ext cx="1927926" cy="1586203"/>
      </dsp:txXfrm>
    </dsp:sp>
    <dsp:sp modelId="{29547B10-93B4-453F-A987-887446F68C09}">
      <dsp:nvSpPr>
        <dsp:cNvPr id="0" name=""/>
        <dsp:cNvSpPr/>
      </dsp:nvSpPr>
      <dsp:spPr>
        <a:xfrm>
          <a:off x="0" y="2664296"/>
          <a:ext cx="1367290" cy="136729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речь</a:t>
          </a:r>
        </a:p>
      </dsp:txBody>
      <dsp:txXfrm>
        <a:off x="200235" y="2864531"/>
        <a:ext cx="966820" cy="966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4342F-6AE7-4FBD-BE78-A36E9BE561B3}">
      <dsp:nvSpPr>
        <dsp:cNvPr id="0" name=""/>
        <dsp:cNvSpPr/>
      </dsp:nvSpPr>
      <dsp:spPr>
        <a:xfrm>
          <a:off x="3475888" y="1682394"/>
          <a:ext cx="1277822" cy="12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Родитель</a:t>
          </a:r>
        </a:p>
      </dsp:txBody>
      <dsp:txXfrm>
        <a:off x="3663021" y="1869527"/>
        <a:ext cx="903556" cy="903556"/>
      </dsp:txXfrm>
    </dsp:sp>
    <dsp:sp modelId="{35F5F942-D0B5-4753-95D8-29EBE1CBC24E}">
      <dsp:nvSpPr>
        <dsp:cNvPr id="0" name=""/>
        <dsp:cNvSpPr/>
      </dsp:nvSpPr>
      <dsp:spPr>
        <a:xfrm rot="16200000">
          <a:off x="3921504" y="1475124"/>
          <a:ext cx="386591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86591" y="13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05135" y="1479434"/>
        <a:ext cx="19329" cy="19329"/>
      </dsp:txXfrm>
    </dsp:sp>
    <dsp:sp modelId="{3B4843EA-D474-4A65-8A99-51185F57DD6C}">
      <dsp:nvSpPr>
        <dsp:cNvPr id="0" name=""/>
        <dsp:cNvSpPr/>
      </dsp:nvSpPr>
      <dsp:spPr>
        <a:xfrm>
          <a:off x="3475888" y="17980"/>
          <a:ext cx="1277822" cy="12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Консультации</a:t>
          </a:r>
        </a:p>
      </dsp:txBody>
      <dsp:txXfrm>
        <a:off x="3663021" y="205113"/>
        <a:ext cx="903556" cy="903556"/>
      </dsp:txXfrm>
    </dsp:sp>
    <dsp:sp modelId="{F2972634-33B6-46D5-84E7-D03A0CDAF65D}">
      <dsp:nvSpPr>
        <dsp:cNvPr id="0" name=""/>
        <dsp:cNvSpPr/>
      </dsp:nvSpPr>
      <dsp:spPr>
        <a:xfrm>
          <a:off x="4753711" y="2307331"/>
          <a:ext cx="386591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86591" y="13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937342" y="2311641"/>
        <a:ext cx="19329" cy="19329"/>
      </dsp:txXfrm>
    </dsp:sp>
    <dsp:sp modelId="{C1E4904D-2AE4-4B85-A87E-CBF8CE54EDDF}">
      <dsp:nvSpPr>
        <dsp:cNvPr id="0" name=""/>
        <dsp:cNvSpPr/>
      </dsp:nvSpPr>
      <dsp:spPr>
        <a:xfrm>
          <a:off x="5140302" y="1682394"/>
          <a:ext cx="1277822" cy="12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Совместная деятельность родителей и детей дома</a:t>
          </a:r>
        </a:p>
      </dsp:txBody>
      <dsp:txXfrm>
        <a:off x="5327435" y="1869527"/>
        <a:ext cx="903556" cy="903556"/>
      </dsp:txXfrm>
    </dsp:sp>
    <dsp:sp modelId="{5F442D7C-FBE9-4B28-B669-3CC6AA6A8EBA}">
      <dsp:nvSpPr>
        <dsp:cNvPr id="0" name=""/>
        <dsp:cNvSpPr/>
      </dsp:nvSpPr>
      <dsp:spPr>
        <a:xfrm rot="5400000">
          <a:off x="3920887" y="3140155"/>
          <a:ext cx="387824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87824" y="13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05104" y="3144434"/>
        <a:ext cx="19391" cy="19391"/>
      </dsp:txXfrm>
    </dsp:sp>
    <dsp:sp modelId="{AEE19668-5137-4E61-8214-81997E14056B}">
      <dsp:nvSpPr>
        <dsp:cNvPr id="0" name=""/>
        <dsp:cNvSpPr/>
      </dsp:nvSpPr>
      <dsp:spPr>
        <a:xfrm>
          <a:off x="3475888" y="3348041"/>
          <a:ext cx="1277822" cy="127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Открытые просмотры</a:t>
          </a:r>
        </a:p>
      </dsp:txBody>
      <dsp:txXfrm>
        <a:off x="3663021" y="3534813"/>
        <a:ext cx="903556" cy="901812"/>
      </dsp:txXfrm>
    </dsp:sp>
    <dsp:sp modelId="{D80CED91-B87F-4A86-BEF9-D813CB1E7581}">
      <dsp:nvSpPr>
        <dsp:cNvPr id="0" name=""/>
        <dsp:cNvSpPr/>
      </dsp:nvSpPr>
      <dsp:spPr>
        <a:xfrm rot="10800000">
          <a:off x="3089297" y="2307331"/>
          <a:ext cx="386591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86591" y="13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272928" y="2311641"/>
        <a:ext cx="19329" cy="19329"/>
      </dsp:txXfrm>
    </dsp:sp>
    <dsp:sp modelId="{570A82F9-448A-47F5-AD61-C0C828468E3E}">
      <dsp:nvSpPr>
        <dsp:cNvPr id="0" name=""/>
        <dsp:cNvSpPr/>
      </dsp:nvSpPr>
      <dsp:spPr>
        <a:xfrm>
          <a:off x="1811474" y="1682394"/>
          <a:ext cx="1277822" cy="12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Родительские собрания</a:t>
          </a:r>
        </a:p>
      </dsp:txBody>
      <dsp:txXfrm>
        <a:off x="1998607" y="1869527"/>
        <a:ext cx="903556" cy="903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21D6995-A947-4E12-8EC3-5C0576EBE67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8241C9C-B3D7-4843-BA0C-DBFE012EF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1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41C9C-B3D7-4843-BA0C-DBFE012EFB6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6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41C9C-B3D7-4843-BA0C-DBFE012EFB6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2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41C9C-B3D7-4843-BA0C-DBFE012EFB6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0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5047416" cy="528228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b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</a:t>
            </a:r>
            <a:b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</a:rPr>
              <a:t>у детей младшего дошкольного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возраста посредством организации дидактических игр.</a:t>
            </a:r>
            <a:endParaRPr lang="ru-RU" sz="2800" b="1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157192"/>
            <a:ext cx="5760640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МБДОУ «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Ужурский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 №1 «Росинка»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Воспитатель – Петрова Н.Ф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2200" dirty="0">
              <a:solidFill>
                <a:schemeClr val="tx1"/>
              </a:solidFill>
              <a:latin typeface="Rubi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Средства развития мелкой моторики</a:t>
            </a:r>
            <a:br>
              <a:rPr lang="ru-RU" sz="2400" b="1" u="sng" dirty="0"/>
            </a:br>
            <a:endParaRPr lang="ru-RU" sz="2400" dirty="0"/>
          </a:p>
        </p:txBody>
      </p:sp>
      <p:sp>
        <p:nvSpPr>
          <p:cNvPr id="4" name="Oval 5"/>
          <p:cNvSpPr>
            <a:spLocks noGrp="1" noChangeArrowheads="1"/>
          </p:cNvSpPr>
          <p:nvPr>
            <p:ph idx="1"/>
          </p:nvPr>
        </p:nvSpPr>
        <p:spPr bwMode="auto">
          <a:xfrm>
            <a:off x="549431" y="1628801"/>
            <a:ext cx="2279563" cy="1158568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A80054"/>
                </a:solidFill>
              </a:rPr>
              <a:t>      Пластилин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275459" y="1628801"/>
            <a:ext cx="2880717" cy="136815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990033"/>
                </a:solidFill>
              </a:rPr>
              <a:t>Природный материал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 rot="10800000" flipV="1">
            <a:off x="3203845" y="3212976"/>
            <a:ext cx="2880717" cy="1425009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990033"/>
                </a:solidFill>
              </a:rPr>
              <a:t>Нитки, тесьма, веревки, 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990033"/>
                </a:solidFill>
              </a:rPr>
              <a:t>шнурки, ткани</a:t>
            </a:r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3203847" y="4854012"/>
            <a:ext cx="2880718" cy="1354736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990033"/>
                </a:solidFill>
              </a:rPr>
              <a:t>Карандаши, счетные палочки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78628" y="2972658"/>
            <a:ext cx="2150366" cy="136171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A80054"/>
                </a:solidFill>
              </a:rPr>
              <a:t>Крупа, бусы, пуговицы</a:t>
            </a: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678628" y="4720093"/>
            <a:ext cx="2150366" cy="1229187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90033"/>
                </a:solidFill>
              </a:rPr>
              <a:t>Песок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6248331" y="1628802"/>
            <a:ext cx="2428125" cy="1158568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rgbClr val="990033"/>
                </a:solidFill>
              </a:rPr>
              <a:t>        Бумага</a:t>
            </a:r>
            <a:endParaRPr lang="ru-RU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6248331" y="2996951"/>
            <a:ext cx="2428125" cy="1337417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90033"/>
                </a:solidFill>
              </a:rPr>
              <a:t>Куклы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248334" y="4720093"/>
            <a:ext cx="2428122" cy="1229187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90033"/>
                </a:solidFill>
              </a:rPr>
              <a:t>Вода</a:t>
            </a:r>
            <a:endParaRPr lang="ru-RU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2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i="1" dirty="0">
                <a:solidFill>
                  <a:srgbClr val="FF0000"/>
                </a:solidFill>
              </a:rPr>
            </a:br>
            <a:br>
              <a:rPr lang="ru-RU" sz="3600" i="1" dirty="0">
                <a:solidFill>
                  <a:srgbClr val="FF0000"/>
                </a:solidFill>
              </a:rPr>
            </a:br>
            <a:br>
              <a:rPr lang="ru-RU" sz="3600" i="1" dirty="0">
                <a:solidFill>
                  <a:srgbClr val="FF0000"/>
                </a:solidFill>
              </a:rPr>
            </a:br>
            <a:br>
              <a:rPr lang="ru-RU" sz="3600" i="1" dirty="0">
                <a:solidFill>
                  <a:srgbClr val="FF0000"/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>Виды дидактических игр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48880"/>
            <a:ext cx="7128792" cy="3777283"/>
          </a:xfrm>
        </p:spPr>
        <p:txBody>
          <a:bodyPr/>
          <a:lstStyle/>
          <a:p>
            <a:r>
              <a:rPr lang="ru-RU" dirty="0"/>
              <a:t> Игры с предметами</a:t>
            </a:r>
          </a:p>
          <a:p>
            <a:r>
              <a:rPr lang="ru-RU" dirty="0"/>
              <a:t>Игры с природным материалом</a:t>
            </a:r>
          </a:p>
          <a:p>
            <a:r>
              <a:rPr lang="ru-RU" dirty="0"/>
              <a:t>Игры настольно-печатные</a:t>
            </a:r>
          </a:p>
          <a:p>
            <a:r>
              <a:rPr lang="ru-RU" dirty="0"/>
              <a:t>Пальчиковые игры</a:t>
            </a:r>
          </a:p>
        </p:txBody>
      </p:sp>
    </p:spTree>
    <p:extLst>
      <p:ext uri="{BB962C8B-B14F-4D97-AF65-F5344CB8AC3E}">
        <p14:creationId xmlns:p14="http://schemas.microsoft.com/office/powerpoint/2010/main" val="58147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376264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Уже грудному младенцу можно массировать пальчики (пальчиковая гимнастика), воздействуя тем самым на активные точки, связанные с корой головного мозга. В раннем и младшем дошкольном возрасте нужно выполнять простые упражнения, сопровождаемые стихотворным текстом, не забывать о развитии элементарных навыков самообслуживания: застегивать и расстегивать пуговицы, завязывать шнурки и т.д. В старшем дошкольном возрасте работа по развитию мелкой моторики и координации движений руки должна стать важной часть подготовки к школе.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103544">
            <a:off x="1272117" y="3395110"/>
            <a:ext cx="2327948" cy="3305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047" y="3895625"/>
            <a:ext cx="325393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40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Методы: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1954560" cy="3556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/>
              <a:t>   словесный</a:t>
            </a:r>
          </a:p>
          <a:p>
            <a:pPr>
              <a:buNone/>
            </a:pPr>
            <a:endParaRPr lang="ru-RU" sz="2000" b="1" dirty="0"/>
          </a:p>
          <a:p>
            <a:pPr>
              <a:buNone/>
            </a:pPr>
            <a:endParaRPr lang="ru-RU" sz="20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/>
              <a:t>*Объяснение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 рассказ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 вопрос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8088" y="1600201"/>
            <a:ext cx="200588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/>
              <a:t>наглядно-действенный</a:t>
            </a:r>
          </a:p>
          <a:p>
            <a:pPr algn="ctr"/>
            <a:endParaRPr lang="ru-RU" sz="2300" b="1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000" dirty="0"/>
              <a:t>Смотрят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/>
              <a:t> берут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/>
              <a:t> щупают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/>
              <a:t> действуют с        </a:t>
            </a:r>
          </a:p>
          <a:p>
            <a:pPr algn="ctr"/>
            <a:r>
              <a:rPr lang="ru-RU" sz="2000" dirty="0"/>
              <a:t>   предметами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600198"/>
            <a:ext cx="21602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 </a:t>
            </a:r>
            <a:r>
              <a:rPr lang="ru-RU" sz="2300" b="1" dirty="0"/>
              <a:t>игровой  </a:t>
            </a:r>
          </a:p>
          <a:p>
            <a:pPr algn="ctr"/>
            <a:r>
              <a:rPr lang="ru-RU" sz="2300" b="1" dirty="0"/>
              <a:t>     метод </a:t>
            </a:r>
            <a:r>
              <a:rPr lang="ru-RU" sz="2300" dirty="0"/>
              <a:t> </a:t>
            </a:r>
          </a:p>
          <a:p>
            <a:pPr algn="ctr"/>
            <a:r>
              <a:rPr lang="ru-RU" sz="2300" dirty="0"/>
              <a:t> 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/>
              <a:t>Дидактические   </a:t>
            </a:r>
          </a:p>
          <a:p>
            <a:pPr algn="ctr"/>
            <a:r>
              <a:rPr lang="ru-RU" dirty="0"/>
              <a:t>   игры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/>
              <a:t> игровые    </a:t>
            </a:r>
          </a:p>
          <a:p>
            <a:pPr algn="ctr"/>
            <a:r>
              <a:rPr lang="ru-RU" sz="2000" dirty="0"/>
              <a:t>   упражнения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/>
              <a:t> обыгрывание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/>
              <a:t> сюрпризный     </a:t>
            </a:r>
          </a:p>
          <a:p>
            <a:pPr algn="ctr"/>
            <a:r>
              <a:rPr lang="ru-RU" sz="2000" dirty="0"/>
              <a:t>   момент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000" dirty="0"/>
              <a:t> решение   </a:t>
            </a:r>
          </a:p>
          <a:p>
            <a:pPr algn="ctr"/>
            <a:r>
              <a:rPr lang="ru-RU" sz="2000" dirty="0"/>
              <a:t>   маленьких </a:t>
            </a:r>
          </a:p>
          <a:p>
            <a:pPr algn="ctr"/>
            <a:r>
              <a:rPr lang="ru-RU" sz="2000" dirty="0"/>
              <a:t>   проблем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600199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2400" b="1" dirty="0"/>
              <a:t>практический метод</a:t>
            </a:r>
          </a:p>
          <a:p>
            <a:pPr marL="0" lvl="1" algn="ctr"/>
            <a:endParaRPr lang="ru-RU" sz="2400" b="1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/>
              <a:t> ( все усвоенные знания)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600198"/>
            <a:ext cx="1820888" cy="4349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4765" y="1600198"/>
            <a:ext cx="1820888" cy="4349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27937" y="1600198"/>
            <a:ext cx="2072302" cy="4349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52523" y="1569188"/>
            <a:ext cx="2178246" cy="4380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763688" y="1196752"/>
            <a:ext cx="1584176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227730" y="1372123"/>
            <a:ext cx="947923" cy="134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49170" y="1196752"/>
            <a:ext cx="1910004" cy="298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06495" y="1364772"/>
            <a:ext cx="816158" cy="167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0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Приёмы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систематичность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последовательность-(от простого к сложному)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все игры и упражнения должны проводиться по желанию ребёнка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недопустимо переутомление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196176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Основные принципы: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7639"/>
            <a:ext cx="7787208" cy="395557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принцип доступности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принцип гуманности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принцип деятельности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принцип интеграции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принцип системности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принцип преемственности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59570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Литература: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5589240"/>
            <a:ext cx="8579296" cy="536922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196" y="3904449"/>
            <a:ext cx="2016224" cy="238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99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448" y="4053147"/>
            <a:ext cx="191611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589" y="3904451"/>
            <a:ext cx="1979894" cy="2380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53" y="976435"/>
            <a:ext cx="2185968" cy="2450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32682" y="1188572"/>
            <a:ext cx="253664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0309" y="976435"/>
            <a:ext cx="2350123" cy="2450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82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423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Игры с кубиками</a:t>
            </a: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0842" y="2247843"/>
            <a:ext cx="3224146" cy="241810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763" y="1786626"/>
            <a:ext cx="2951901" cy="22139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2264" y="2682944"/>
            <a:ext cx="3248575" cy="24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Конструкторы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3571">
            <a:off x="1013172" y="2199319"/>
            <a:ext cx="3661867" cy="2746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2345">
            <a:off x="4316967" y="2150060"/>
            <a:ext cx="4177267" cy="313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2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Пальчиковые игры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99592" y="3631589"/>
            <a:ext cx="700992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800" b="1" dirty="0"/>
              <a:t>Кошка</a:t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2000" dirty="0"/>
              <a:t>Вот кулак, а вот ладошка,(показать кулак и ладонь)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На ладошку села кошка,(царапаем ладошку, как кошка)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/>
              <a:t>Села мышек посчитать 1.2, 3,4,5(загибаем пальчики)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/>
              <a:t>Мышки кошку испугались,(сжимаем кулак)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/>
              <a:t>И по норам разбежались.(перебираем пальчиками по столу) 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635" y="1268760"/>
            <a:ext cx="2300270" cy="165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0319">
            <a:off x="736518" y="1469300"/>
            <a:ext cx="2676764" cy="2007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7013">
            <a:off x="5487281" y="1515435"/>
            <a:ext cx="2642581" cy="19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23928" y="5157192"/>
            <a:ext cx="4608512" cy="122413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980728"/>
            <a:ext cx="684076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74638"/>
            <a:ext cx="9227368" cy="1143000"/>
          </a:xfrm>
        </p:spPr>
        <p:txBody>
          <a:bodyPr>
            <a:normAutofit/>
          </a:bodyPr>
          <a:lstStyle/>
          <a:p>
            <a:r>
              <a:rPr lang="ru-RU" sz="3600" b="1" i="1" dirty="0" err="1">
                <a:solidFill>
                  <a:srgbClr val="FF0000"/>
                </a:solidFill>
              </a:rPr>
              <a:t>Досочки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</a:rPr>
              <a:t>Сегена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78331"/>
            <a:ext cx="3600400" cy="22945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0127" y="2350846"/>
            <a:ext cx="3208193" cy="22441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9910" y="3987295"/>
            <a:ext cx="2640017" cy="19800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997" y="3978234"/>
            <a:ext cx="2567526" cy="19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59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Настольные игры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071" y="1564104"/>
            <a:ext cx="2812262" cy="21091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9937" y="2037470"/>
            <a:ext cx="3769974" cy="2827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8155">
            <a:off x="477315" y="3631063"/>
            <a:ext cx="2727637" cy="2013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2875" y="1393670"/>
            <a:ext cx="2727471" cy="20456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5161">
            <a:off x="5882809" y="3922533"/>
            <a:ext cx="2673303" cy="20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4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Игры шнуровки и прищепки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7638"/>
            <a:ext cx="3590622" cy="227524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61" y="3933056"/>
            <a:ext cx="3358679" cy="2239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6991" y="2647181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30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Игры с сыпучими материалами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52969"/>
            <a:ext cx="3412506" cy="245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70" y="4005064"/>
            <a:ext cx="3528393" cy="2189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8005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70" y="1309251"/>
            <a:ext cx="3528393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267" y="4005064"/>
            <a:ext cx="3412506" cy="2189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99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4699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Продуктивная деятельность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3811227"/>
            <a:ext cx="137160" cy="103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512" y="2019752"/>
            <a:ext cx="3370457" cy="23321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85" y="1892626"/>
            <a:ext cx="2232743" cy="3359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73" y="2636912"/>
            <a:ext cx="2407593" cy="32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61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Работа с родителями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960675"/>
              </p:ext>
            </p:extLst>
          </p:nvPr>
        </p:nvGraphicFramePr>
        <p:xfrm>
          <a:off x="457200" y="1600200"/>
          <a:ext cx="822960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018" y="1248677"/>
            <a:ext cx="1940286" cy="155156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018" y="4779610"/>
            <a:ext cx="2088232" cy="1645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8005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738" y="2915660"/>
            <a:ext cx="1641374" cy="1645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FF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28"/>
          <a:stretch/>
        </p:blipFill>
        <p:spPr>
          <a:xfrm>
            <a:off x="426518" y="2348879"/>
            <a:ext cx="1697360" cy="2016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2339752" y="1248677"/>
            <a:ext cx="1518514" cy="1964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4" r="-921"/>
          <a:stretch/>
        </p:blipFill>
        <p:spPr>
          <a:xfrm>
            <a:off x="683718" y="4630261"/>
            <a:ext cx="2880320" cy="1795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597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     </a:t>
            </a:r>
            <a:r>
              <a:rPr lang="ru-RU" sz="5400" b="1" i="1" dirty="0">
                <a:solidFill>
                  <a:srgbClr val="FF0000"/>
                </a:solidFill>
              </a:rPr>
              <a:t>Хвалите детей даже за самые маленькие их достижения!</a:t>
            </a:r>
          </a:p>
        </p:txBody>
      </p:sp>
    </p:spTree>
    <p:extLst>
      <p:ext uri="{BB962C8B-B14F-4D97-AF65-F5344CB8AC3E}">
        <p14:creationId xmlns:p14="http://schemas.microsoft.com/office/powerpoint/2010/main" val="324095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</a:rPr>
              <a:t>Спасибо за внимание!!!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708920"/>
            <a:ext cx="5040560" cy="35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3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Изучением этой проблемы занимались учёные: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                                                                                                                                              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>
              <a:buNone/>
            </a:pPr>
            <a:r>
              <a:rPr lang="ru-RU" sz="2500" b="1" dirty="0"/>
              <a:t>Л С. Волкова                                                                                             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>
              <a:buNone/>
            </a:pPr>
            <a:r>
              <a:rPr lang="ru-RU" b="1" dirty="0"/>
              <a:t> М.М Кольцова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9712" y="1700808"/>
            <a:ext cx="5122912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Иван Михайлович Сеченов писал: </a:t>
            </a:r>
            <a:r>
              <a:rPr lang="ru-RU" sz="2900" dirty="0"/>
              <a:t>"Что движение руки человека наследственно не предопределены, а возникают в процессе воспитания и обучения как результат образования ассоциативных связей между зрительными ощущениями, осязательными и мышечными в процессе активного взаимодействия с окружающей средой.</a:t>
            </a:r>
          </a:p>
          <a:p>
            <a:pPr marL="0" indent="0" algn="just">
              <a:buNone/>
            </a:pPr>
            <a:r>
              <a:rPr lang="ru-RU" dirty="0"/>
              <a:t>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ru-RU" b="1" dirty="0"/>
              <a:t>Владимир Михайлович Бехтерев в своих работах доказал, </a:t>
            </a:r>
            <a:r>
              <a:rPr lang="ru-RU" sz="2900" dirty="0"/>
              <a:t>что простые движения рук помогают снять умственную усталость, улучшают произношение многих звуков, развивают речь ребёнка. Развитие мелкой моторики рук у детей дошкольного возраста очень важная задача для педагогов и родителей. Только в совместной постоянной и систематической работе можно добиться положительных результатов. Работу по развитию мелкой моторики рук у детей нужно начинать как можно раньше с младенческого возраста.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1224136" cy="1494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556792"/>
            <a:ext cx="973819" cy="1290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996952"/>
            <a:ext cx="1113229" cy="1222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24328" y="3933056"/>
            <a:ext cx="1026829" cy="1232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579925"/>
            <a:ext cx="1094179" cy="11706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80312" y="2852936"/>
            <a:ext cx="1258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И.М.Сеченов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5157192"/>
            <a:ext cx="1497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В.М. Бехтерев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br>
              <a:rPr lang="ru-RU" sz="2400" b="1" dirty="0"/>
            </a:br>
            <a:br>
              <a:rPr lang="ru-RU" sz="2400" b="1" dirty="0"/>
            </a:b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13246879"/>
              </p:ext>
            </p:extLst>
          </p:nvPr>
        </p:nvGraphicFramePr>
        <p:xfrm>
          <a:off x="1187624" y="260648"/>
          <a:ext cx="715245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лево 6"/>
          <p:cNvSpPr/>
          <p:nvPr/>
        </p:nvSpPr>
        <p:spPr>
          <a:xfrm rot="17755856">
            <a:off x="1946385" y="2609755"/>
            <a:ext cx="1172740" cy="179262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7480164">
            <a:off x="2847936" y="2846372"/>
            <a:ext cx="1530666" cy="166237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4919920">
            <a:off x="4239845" y="2974053"/>
            <a:ext cx="1762462" cy="181341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4150573">
            <a:off x="5405951" y="2492474"/>
            <a:ext cx="1140411" cy="183430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252" y="332657"/>
            <a:ext cx="6912768" cy="1800199"/>
          </a:xfrm>
        </p:spPr>
        <p:txBody>
          <a:bodyPr>
            <a:noAutofit/>
          </a:bodyPr>
          <a:lstStyle/>
          <a:p>
            <a:r>
              <a:rPr lang="ru-RU" sz="3600" dirty="0"/>
              <a:t>Причины слабого развития мелкой моторики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276872"/>
            <a:ext cx="3168351" cy="129614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Неэффективный подбор игр и упражнений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2276872"/>
            <a:ext cx="3305746" cy="129614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Низкий уровень развития кистевой моторики у детей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843808" y="1700808"/>
            <a:ext cx="72007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08104" y="1628800"/>
            <a:ext cx="64807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Картинки по запросу ботинки на липучка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1549401" cy="1152129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детская одежда на липучка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1296144" cy="1962732"/>
          </a:xfrm>
          <a:prstGeom prst="rect">
            <a:avLst/>
          </a:prstGeom>
          <a:noFill/>
        </p:spPr>
      </p:pic>
      <p:pic>
        <p:nvPicPr>
          <p:cNvPr id="16390" name="Picture 6" descr="Картинки по запросу ребенок застегивает пуговиц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872208" cy="1714500"/>
          </a:xfrm>
          <a:prstGeom prst="rect">
            <a:avLst/>
          </a:prstGeom>
          <a:noFill/>
        </p:spPr>
      </p:pic>
      <p:pic>
        <p:nvPicPr>
          <p:cNvPr id="16392" name="Picture 8" descr="Картинки по запросу ребенок шнурует ботинк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324" y="4685286"/>
            <a:ext cx="1243015" cy="1512168"/>
          </a:xfrm>
          <a:prstGeom prst="rect">
            <a:avLst/>
          </a:prstGeom>
          <a:noFill/>
        </p:spPr>
      </p:pic>
      <p:sp>
        <p:nvSpPr>
          <p:cNvPr id="17" name="Умножение 16"/>
          <p:cNvSpPr/>
          <p:nvPr/>
        </p:nvSpPr>
        <p:spPr>
          <a:xfrm>
            <a:off x="1547664" y="4509120"/>
            <a:ext cx="1512168" cy="13681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3851920" y="5157192"/>
            <a:ext cx="1368152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6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мелкой моторики детей состоит в том, что у детей младшего дошкольного возраста низкий уровень развития мелкой моторики. Следствие слабого развития общей моторики и руки, общая неготовность большинства современных детей к письму или проблем с речевым развитием. </a:t>
            </a:r>
          </a:p>
        </p:txBody>
      </p:sp>
    </p:spTree>
    <p:extLst>
      <p:ext uri="{BB962C8B-B14F-4D97-AF65-F5344CB8AC3E}">
        <p14:creationId xmlns:p14="http://schemas.microsoft.com/office/powerpoint/2010/main" val="265156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764704"/>
            <a:ext cx="7816924" cy="1224136"/>
          </a:xfrm>
        </p:spPr>
        <p:txBody>
          <a:bodyPr>
            <a:noAutofit/>
          </a:bodyPr>
          <a:lstStyle/>
          <a:p>
            <a:pPr marL="0" inden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и совершенствования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мелкой моторики рук у детей младшего дошкольного возраста посредством организации дидактических игр.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36" y="1988840"/>
            <a:ext cx="7821388" cy="561662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1.Улучшать моторику, координацию движений кистей, пальцев рук у   детей младшего дошкольного возраста.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2.Способствовать совершенствованию речи и расширению словарного запаса посредством пальчиковых игр и гимнастики.       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3.Расширить воображение, логическое мышление, произвольное внимание, зрительное и слуховое восприятие, творческую активность. 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4.Повысить компетентность родителей, педагогов в значимости пальчиковых игр, упражнений для детей дошкольного возраста.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5.Совершенствовать предметно-пространственную развивающую .среду группы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6.Способствовать формированию благоприятного эмоционального фона в детском коллективе.</a:t>
            </a:r>
          </a:p>
          <a:p>
            <a:pPr marL="0" indent="0" algn="just">
              <a:buNone/>
            </a:pP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91628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2008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Гипотеза</a:t>
            </a:r>
            <a:r>
              <a:rPr lang="ru-RU" sz="2000" dirty="0"/>
              <a:t> – мы предполагаем ,что про процесс развития мелкой моторики ребёнка будет более эффективным при регулярной и разнообразной организации деятельности, построенной с учётом особенностей развития у дошкольников, и будет быстрее развиваться при соблюдении следующих </a:t>
            </a:r>
            <a:r>
              <a:rPr lang="ru-RU" sz="2000" b="1" i="1" u="sng" dirty="0"/>
              <a:t>условий</a:t>
            </a:r>
            <a:r>
              <a:rPr lang="ru-RU" sz="2000" dirty="0"/>
              <a:t>, если: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92500" lnSpcReduction="10000"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endParaRPr lang="ru-RU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dirty="0"/>
              <a:t>систематически и целенаправленно организовывать работу по развитию мелкой моторики в соответствии с возрастом и учётом уровня физического развития малыша.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dirty="0"/>
              <a:t>использовать методы и приемы, вызывающие у детей интерес к различным видам детской деятельности.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dirty="0"/>
              <a:t>осуществлять индивидуальный и дифференцированный подход в работе по мелкой моторике.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0016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Этапы работы: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u="sng" dirty="0"/>
              <a:t>1 этап: (Диагностический)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А) Мониторинг уровня развития мелкой моторики руки </a:t>
            </a:r>
          </a:p>
          <a:p>
            <a:pPr marL="0" indent="0" algn="just">
              <a:buNone/>
            </a:pPr>
            <a:r>
              <a:rPr lang="ru-RU" sz="1800" dirty="0"/>
              <a:t>Б) Анкетирование родителей с целью выявить компетентность родителей по данной теме.</a:t>
            </a:r>
          </a:p>
          <a:p>
            <a:pPr marL="0" indent="0" algn="just">
              <a:buNone/>
            </a:pPr>
            <a:r>
              <a:rPr lang="ru-RU" sz="1800" b="1" u="sng" dirty="0"/>
              <a:t>2 этап: (Формирующий)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1)Изучить научно-методическую литературы по теме: «Развитие мелкой моторики младших дошкольников», изучить авторскую программу И.А. Лыковой «Цветные    ладошки» для детей младшего дошкольного возраста;</a:t>
            </a:r>
          </a:p>
          <a:p>
            <a:pPr marL="0" indent="0" algn="just">
              <a:buNone/>
            </a:pPr>
            <a:r>
              <a:rPr lang="ru-RU" sz="1800" dirty="0"/>
              <a:t>2)Составить картотеку игр для развития мелкой моторики детей младшего дошкольного возраста, разработать перспективный план работы по развитию мелкой моторики на текущий учебный год для детей младшего дошкольного возраста, подобрать наглядно-информационный и консультативный материал для родителей.</a:t>
            </a:r>
          </a:p>
          <a:p>
            <a:pPr marL="0" indent="0" algn="just">
              <a:buNone/>
            </a:pPr>
            <a:r>
              <a:rPr lang="ru-RU" sz="1800" b="1" u="sng" dirty="0"/>
              <a:t>3 этап:(Заключительный)</a:t>
            </a:r>
            <a:r>
              <a:rPr lang="ru-RU" sz="1800" dirty="0"/>
              <a:t> </a:t>
            </a:r>
          </a:p>
          <a:p>
            <a:pPr marL="0" indent="0" algn="just">
              <a:buNone/>
            </a:pPr>
            <a:r>
              <a:rPr lang="ru-RU" sz="1800" dirty="0"/>
              <a:t>Анализ результатов проделанной работы. </a:t>
            </a:r>
          </a:p>
          <a:p>
            <a:pPr marL="0" indent="0" algn="just">
              <a:buNone/>
            </a:pPr>
            <a:r>
              <a:rPr lang="ru-RU" sz="1800" dirty="0"/>
              <a:t>Диагностика развития мелкой моторики на конец работы, подведение итогов.</a:t>
            </a:r>
            <a:br>
              <a:rPr lang="ru-RU" sz="1800" dirty="0"/>
            </a:b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4188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</TotalTime>
  <Words>1004</Words>
  <Application>Microsoft Office PowerPoint</Application>
  <PresentationFormat>Экран (4:3)</PresentationFormat>
  <Paragraphs>151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Rubius</vt:lpstr>
      <vt:lpstr>Times New Roman</vt:lpstr>
      <vt:lpstr>Wingdings</vt:lpstr>
      <vt:lpstr>Comic Sans MS</vt:lpstr>
      <vt:lpstr>Calibri</vt:lpstr>
      <vt:lpstr>Arial</vt:lpstr>
      <vt:lpstr>Тема Office</vt:lpstr>
      <vt:lpstr>Развитие  мелкой моторики  у детей младшего дошкольного  возраста посредством организации дидактических игр.</vt:lpstr>
      <vt:lpstr>В. А. Сухомлинский  </vt:lpstr>
      <vt:lpstr>Изучением этой проблемы занимались учёные: </vt:lpstr>
      <vt:lpstr>  </vt:lpstr>
      <vt:lpstr>Причины слабого развития мелкой моторики </vt:lpstr>
      <vt:lpstr>Презентация PowerPoint</vt:lpstr>
      <vt:lpstr>Цель: Создать условия для развития и совершенствования мелкой моторики рук у детей младшего дошкольного возраста посредством организации дидактических игр.</vt:lpstr>
      <vt:lpstr>Гипотеза – мы предполагаем ,что про процесс развития мелкой моторики ребёнка будет более эффективным при регулярной и разнообразной организации деятельности, построенной с учётом особенностей развития у дошкольников, и будет быстрее развиваться при соблюдении следующих условий, если:</vt:lpstr>
      <vt:lpstr>Этапы работы:</vt:lpstr>
      <vt:lpstr>Средства развития мелкой моторики </vt:lpstr>
      <vt:lpstr>    Виды дидактических игр</vt:lpstr>
      <vt:lpstr>  Уже грудному младенцу можно массировать пальчики (пальчиковая гимнастика), воздействуя тем самым на активные точки, связанные с корой головного мозга. В раннем и младшем дошкольном возрасте нужно выполнять простые упражнения, сопровождаемые стихотворным текстом, не забывать о развитии элементарных навыков самообслуживания: застегивать и расстегивать пуговицы, завязывать шнурки и т.д. В старшем дошкольном возрасте работа по развитию мелкой моторики и координации движений руки должна стать важной часть подготовки к школе. </vt:lpstr>
      <vt:lpstr>Методы:</vt:lpstr>
      <vt:lpstr>Приёмы работы:</vt:lpstr>
      <vt:lpstr>Основные принципы:</vt:lpstr>
      <vt:lpstr>Литература:</vt:lpstr>
      <vt:lpstr>Игры с кубиками</vt:lpstr>
      <vt:lpstr>Конструкторы</vt:lpstr>
      <vt:lpstr>Пальчиковые игры</vt:lpstr>
      <vt:lpstr>Досочки Сегена</vt:lpstr>
      <vt:lpstr>Настольные игры</vt:lpstr>
      <vt:lpstr>Игры шнуровки и прищепки</vt:lpstr>
      <vt:lpstr>Игры с сыпучими материалами</vt:lpstr>
      <vt:lpstr>Продуктивная деятельность</vt:lpstr>
      <vt:lpstr>Работа с родителями</vt:lpstr>
      <vt:lpstr>Презентация PowerPoint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Точка роста</cp:lastModifiedBy>
  <cp:revision>310</cp:revision>
  <cp:lastPrinted>2022-05-12T01:15:20Z</cp:lastPrinted>
  <dcterms:created xsi:type="dcterms:W3CDTF">2015-04-19T15:51:03Z</dcterms:created>
  <dcterms:modified xsi:type="dcterms:W3CDTF">2022-09-13T14:30:37Z</dcterms:modified>
</cp:coreProperties>
</file>