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96"/>
  </p:normalViewPr>
  <p:slideViewPr>
    <p:cSldViewPr snapToGrid="0">
      <p:cViewPr>
        <p:scale>
          <a:sx n="110" d="100"/>
          <a:sy n="110" d="100"/>
        </p:scale>
        <p:origin x="-2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41519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87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1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14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158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7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18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2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2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22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0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2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239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2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3"/>
            <a:ext cx="7772400" cy="1470026"/>
          </a:xfrm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695" tIns="45695" rIns="45695" bIns="45695"/>
          <a:lstStyle>
            <a:lvl1pPr marL="0" indent="0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6942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3885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0829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7771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27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marL="342706" indent="-342706" defTabSz="913885"/>
            <a:lvl2pPr marL="783331" indent="-326388" defTabSz="913885"/>
            <a:lvl3pPr marL="1218516" indent="-304630" defTabSz="913885"/>
            <a:lvl4pPr marL="1736383" indent="-365556" defTabSz="913885"/>
            <a:lvl5pPr marL="2193326" indent="-365556" defTabSz="913885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1" cy="1362076"/>
          </a:xfrm>
          <a:prstGeom prst="rect">
            <a:avLst/>
          </a:prstGeom>
        </p:spPr>
        <p:txBody>
          <a:bodyPr lIns="45695" tIns="45695" rIns="45695" bIns="45695"/>
          <a:lstStyle>
            <a:lvl1pPr algn="l" defTabSz="913885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8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21"/>
            <a:ext cx="7772401" cy="1500189"/>
          </a:xfrm>
          <a:prstGeom prst="rect">
            <a:avLst/>
          </a:prstGeom>
        </p:spPr>
        <p:txBody>
          <a:bodyPr lIns="45695" tIns="45695" rIns="45695" bIns="45695" anchor="b"/>
          <a:lstStyle>
            <a:lvl1pPr marL="0" indent="0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6942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3885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0829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7771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30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695" tIns="45695" rIns="45695" bIns="45695"/>
          <a:lstStyle>
            <a:lvl1pPr marL="342706" indent="-342706" defTabSz="913885">
              <a:spcBef>
                <a:spcPts val="600"/>
              </a:spcBef>
              <a:defRPr sz="2800"/>
            </a:lvl1pPr>
            <a:lvl2pPr marL="790131" indent="-333188" defTabSz="913885">
              <a:spcBef>
                <a:spcPts val="600"/>
              </a:spcBef>
              <a:defRPr sz="2800"/>
            </a:lvl2pPr>
            <a:lvl3pPr marL="1233748" indent="-319862" defTabSz="913885">
              <a:spcBef>
                <a:spcPts val="600"/>
              </a:spcBef>
              <a:defRPr sz="2800"/>
            </a:lvl3pPr>
            <a:lvl4pPr marL="1726229" indent="-355402" defTabSz="913885">
              <a:spcBef>
                <a:spcPts val="600"/>
              </a:spcBef>
              <a:defRPr sz="2800"/>
            </a:lvl4pPr>
            <a:lvl5pPr marL="2183172" indent="-355402" defTabSz="913885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31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6"/>
            <a:ext cx="4040188" cy="639763"/>
          </a:xfrm>
          <a:prstGeom prst="rect">
            <a:avLst/>
          </a:prstGeom>
        </p:spPr>
        <p:txBody>
          <a:bodyPr lIns="45695" tIns="45695" rIns="45695" bIns="45695" anchor="b"/>
          <a:lstStyle>
            <a:lvl1pPr marL="0" indent="0" defTabSz="913885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6942" defTabSz="913885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3885" defTabSz="913885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0829" defTabSz="913885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7771" defTabSz="913885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6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33" y="1535116"/>
            <a:ext cx="4041776" cy="639763"/>
          </a:xfrm>
          <a:prstGeom prst="rect">
            <a:avLst/>
          </a:prstGeom>
        </p:spPr>
        <p:txBody>
          <a:bodyPr lIns="45695" tIns="45695" rIns="45695" bIns="45695" anchor="b"/>
          <a:lstStyle/>
          <a:p>
            <a:pPr marL="0" indent="0" defTabSz="913885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8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3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8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9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80068" y="380632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1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2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9" y="273050"/>
            <a:ext cx="3008314" cy="1162050"/>
          </a:xfrm>
          <a:prstGeom prst="rect">
            <a:avLst/>
          </a:prstGeom>
        </p:spPr>
        <p:txBody>
          <a:bodyPr lIns="45695" tIns="45695" rIns="45695" bIns="45695" anchor="b"/>
          <a:lstStyle>
            <a:lvl1pPr algn="l" defTabSz="913885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38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1" y="273059"/>
            <a:ext cx="5111751" cy="5853113"/>
          </a:xfrm>
          <a:prstGeom prst="rect">
            <a:avLst/>
          </a:prstGeom>
        </p:spPr>
        <p:txBody>
          <a:bodyPr lIns="45695" tIns="45695" rIns="45695" bIns="45695"/>
          <a:lstStyle>
            <a:lvl1pPr marL="342706" indent="-342706" defTabSz="913885"/>
            <a:lvl2pPr marL="783331" indent="-326388" defTabSz="913885"/>
            <a:lvl3pPr marL="1218516" indent="-304630" defTabSz="913885"/>
            <a:lvl4pPr marL="1736383" indent="-365556" defTabSz="913885"/>
            <a:lvl5pPr marL="2193326" indent="-365556" defTabSz="913885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5" name="Текст 3"/>
          <p:cNvSpPr>
            <a:spLocks noGrp="1"/>
          </p:cNvSpPr>
          <p:nvPr>
            <p:ph type="body" sz="half" idx="13"/>
          </p:nvPr>
        </p:nvSpPr>
        <p:spPr>
          <a:xfrm>
            <a:off x="457208" y="1435109"/>
            <a:ext cx="3008315" cy="4691063"/>
          </a:xfrm>
          <a:prstGeom prst="rect">
            <a:avLst/>
          </a:prstGeom>
        </p:spPr>
        <p:txBody>
          <a:bodyPr lIns="45695" tIns="45695" rIns="45695" bIns="45695"/>
          <a:lstStyle/>
          <a:p>
            <a:pPr marL="0" indent="0" defTabSz="913885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3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7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8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3"/>
            <a:ext cx="5486401" cy="566739"/>
          </a:xfrm>
          <a:prstGeom prst="rect">
            <a:avLst/>
          </a:prstGeom>
        </p:spPr>
        <p:txBody>
          <a:bodyPr lIns="45695" tIns="45695" rIns="45695" bIns="45695" anchor="b"/>
          <a:lstStyle>
            <a:lvl1pPr algn="l" defTabSz="913885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400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42"/>
            <a:ext cx="5486401" cy="804863"/>
          </a:xfrm>
          <a:prstGeom prst="rect">
            <a:avLst/>
          </a:prstGeom>
        </p:spPr>
        <p:txBody>
          <a:bodyPr lIns="45695" tIns="45695" rIns="45695" bIns="45695"/>
          <a:lstStyle>
            <a:lvl1pPr marL="0" indent="0" defTabSz="913885">
              <a:spcBef>
                <a:spcPts val="300"/>
              </a:spcBef>
              <a:buSzTx/>
              <a:buFontTx/>
              <a:buNone/>
              <a:defRPr sz="1400"/>
            </a:lvl1pPr>
            <a:lvl2pPr marL="0" indent="456942" defTabSz="913885">
              <a:spcBef>
                <a:spcPts val="300"/>
              </a:spcBef>
              <a:buSzTx/>
              <a:buFontTx/>
              <a:buNone/>
              <a:defRPr sz="1400"/>
            </a:lvl2pPr>
            <a:lvl3pPr marL="0" indent="913885" defTabSz="913885">
              <a:spcBef>
                <a:spcPts val="300"/>
              </a:spcBef>
              <a:buSzTx/>
              <a:buFontTx/>
              <a:buNone/>
              <a:defRPr sz="1400"/>
            </a:lvl3pPr>
            <a:lvl4pPr marL="0" indent="1370829" defTabSz="913885">
              <a:spcBef>
                <a:spcPts val="300"/>
              </a:spcBef>
              <a:buSzTx/>
              <a:buFontTx/>
              <a:buNone/>
              <a:defRPr sz="1400"/>
            </a:lvl4pPr>
            <a:lvl5pPr marL="0" indent="1827771" defTabSz="913885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46408" y="6404224"/>
            <a:ext cx="263932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 descr="Рисунок 11"/>
          <p:cNvPicPr>
            <a:picLocks noChangeAspect="1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7173258" y="305190"/>
            <a:ext cx="1396740" cy="57302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40070" y="0"/>
            <a:ext cx="1209614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Текст 1"/>
          <p:cNvSpPr txBox="1"/>
          <p:nvPr/>
        </p:nvSpPr>
        <p:spPr>
          <a:xfrm>
            <a:off x="552450" y="3506689"/>
            <a:ext cx="7991475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4400" dirty="0" smtClean="0"/>
              <a:t>ЭЛЕКТРОБЕЗОПАСНОСТЬ</a:t>
            </a:r>
            <a:endParaRPr sz="4400" dirty="0"/>
          </a:p>
          <a:p>
            <a:pPr algn="ctr">
              <a:defRPr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dirty="0" smtClean="0"/>
              <a:t> </a:t>
            </a:r>
            <a:endParaRPr dirty="0"/>
          </a:p>
        </p:txBody>
      </p:sp>
      <p:sp>
        <p:nvSpPr>
          <p:cNvPr id="420" name="Текст 3"/>
          <p:cNvSpPr txBox="1"/>
          <p:nvPr/>
        </p:nvSpPr>
        <p:spPr>
          <a:xfrm>
            <a:off x="3161008" y="5427879"/>
            <a:ext cx="259229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solidFill>
                  <a:srgbClr val="FFFFFF"/>
                </a:solidFill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r>
              <a:rPr sz="1200" dirty="0" smtClean="0"/>
              <a:t>20</a:t>
            </a:r>
            <a:r>
              <a:rPr lang="ru-RU" sz="1200" dirty="0" smtClean="0"/>
              <a:t>20</a:t>
            </a:r>
            <a:endParaRPr sz="12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0"/>
            <a:ext cx="2034166" cy="2385401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65" y="5776318"/>
            <a:ext cx="2143529" cy="1153122"/>
          </a:xfrm>
          <a:prstGeom prst="rect">
            <a:avLst/>
          </a:prstGeom>
        </p:spPr>
      </p:pic>
      <p:sp>
        <p:nvSpPr>
          <p:cNvPr id="8" name="Текст 1"/>
          <p:cNvSpPr txBox="1"/>
          <p:nvPr/>
        </p:nvSpPr>
        <p:spPr>
          <a:xfrm>
            <a:off x="971599" y="6240704"/>
            <a:ext cx="720080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en-US" dirty="0"/>
              <a:t>mrsk-sib.ru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06510" y="117351"/>
            <a:ext cx="665013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ПРАВИЛА ПОВЕДЕНИЯ ВБЛИЗИ ВОЗДУШНЫЙ ЛИНИЙ ЭЛЕКТРОПЕРЕДАЧ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299" y="964790"/>
            <a:ext cx="85153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 лезь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на крыши домов и строений, рядом с которыми проходят электрические провода</a:t>
            </a:r>
            <a:r>
              <a:rPr lang="ru-RU" altLang="ru-RU" sz="2000" dirty="0" smtClean="0">
                <a:latin typeface="PFDinTextCondPro-Light"/>
                <a:ea typeface="PFDinTextCondPro-Light"/>
                <a:cs typeface="PFDinTextCondPro-Light"/>
              </a:rPr>
              <a:t>!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 играй </a:t>
            </a:r>
            <a:r>
              <a:rPr lang="ru-RU" altLang="ru-RU" sz="2000" dirty="0" smtClean="0">
                <a:latin typeface="PFDinTextCondPro-Light"/>
                <a:ea typeface="PFDinTextCondPro-Light"/>
                <a:cs typeface="PFDinTextCondPro-Light"/>
              </a:rPr>
              <a:t>вблизи линий электропередачи!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Нельзя </a:t>
            </a:r>
            <a:r>
              <a:rPr lang="ru-RU" altLang="ru-RU" sz="2000" dirty="0" smtClean="0">
                <a:latin typeface="PFDinTextCondPro-Light"/>
                <a:ea typeface="PFDinTextCondPro-Light"/>
                <a:cs typeface="PFDinTextCondPro-Light"/>
              </a:rPr>
              <a:t>использовать палку для </a:t>
            </a:r>
            <a:r>
              <a:rPr lang="ru-RU" altLang="ru-RU" sz="2000" dirty="0" err="1" smtClean="0">
                <a:latin typeface="PFDinTextCondPro-Light"/>
                <a:ea typeface="PFDinTextCondPro-Light"/>
                <a:cs typeface="PFDinTextCondPro-Light"/>
              </a:rPr>
              <a:t>селфи</a:t>
            </a:r>
            <a:r>
              <a:rPr lang="ru-RU" altLang="ru-RU" sz="2000" dirty="0" smtClean="0">
                <a:latin typeface="PFDinTextCondPro-Light"/>
                <a:ea typeface="PFDinTextCondPro-Light"/>
                <a:cs typeface="PFDinTextCondPro-Light"/>
              </a:rPr>
              <a:t> рядом с линиями электропередачи!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b="11200"/>
          <a:stretch/>
        </p:blipFill>
        <p:spPr bwMode="auto">
          <a:xfrm>
            <a:off x="827869" y="2667762"/>
            <a:ext cx="2774414" cy="174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4810" b="37882"/>
          <a:stretch/>
        </p:blipFill>
        <p:spPr>
          <a:xfrm>
            <a:off x="827869" y="4217194"/>
            <a:ext cx="2774414" cy="26408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" b="41944"/>
          <a:stretch/>
        </p:blipFill>
        <p:spPr>
          <a:xfrm>
            <a:off x="3593718" y="2667762"/>
            <a:ext cx="4948066" cy="41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13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250510"/>
            <a:ext cx="665013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ПРАВИЛА ПОВЕДЕНИЯ ВБЛИЗИ ВОЗДУШНЫЙ ЛИНИЙ ЭЛЕКТРОПЕРЕДАЧ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268" y="1245634"/>
            <a:ext cx="822354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Самое большое количество несчастных случаев, связанных с поражением электрическим током, происходит в результате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 прикосновения к провисшим проводам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и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приближении или прикосновении к оборванным проводам,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лежащим на земле.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Если, проходя по улице, вы увидели лежащий на земле оборванный провод,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НЕЛЬЗЯ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приближаться к нему ближе чем на 10 метров, а тем более – прикасаться. Прикосновение к такому проводу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ОПАСНО ДЛЯ ЖИЗНИ!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2" y="4008474"/>
            <a:ext cx="3117782" cy="21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4990" r="3673" b="20463"/>
          <a:stretch/>
        </p:blipFill>
        <p:spPr bwMode="auto">
          <a:xfrm>
            <a:off x="3288704" y="4008473"/>
            <a:ext cx="2872566" cy="21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r="3780"/>
          <a:stretch/>
        </p:blipFill>
        <p:spPr bwMode="auto">
          <a:xfrm>
            <a:off x="6161270" y="4008472"/>
            <a:ext cx="2841283" cy="21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3274117" y="6128073"/>
            <a:ext cx="290174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600" dirty="0" smtClean="0"/>
              <a:t>Не подходи к оборванным проводам ближе 8-10 м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375314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ПРАВИЛА ПОВЕДЕНИЯ ВБЛИЗИ ВОЗДУШНЫЙ ЛИНИЙ ЭЛЕКТРОПЕРЕДАЧ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268" y="1274745"/>
            <a:ext cx="8223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Если провод оборвался внезапно, и вы оказались рядом с ним, то выходить из опасной зоны нужно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«гусиным шагом»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– мелкими шагами, не отрывая ног от земли и одной ступни от другой.</a:t>
            </a:r>
          </a:p>
        </p:txBody>
      </p:sp>
      <p:pic>
        <p:nvPicPr>
          <p:cNvPr id="16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3653" b="14150"/>
          <a:stretch/>
        </p:blipFill>
        <p:spPr bwMode="auto">
          <a:xfrm>
            <a:off x="5567363" y="2604433"/>
            <a:ext cx="2364523" cy="282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76" y="2604434"/>
            <a:ext cx="4322789" cy="35392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64" y="5429673"/>
            <a:ext cx="2350527" cy="714007"/>
          </a:xfrm>
          <a:prstGeom prst="rect">
            <a:avLst/>
          </a:prstGeom>
        </p:spPr>
      </p:pic>
      <p:sp>
        <p:nvSpPr>
          <p:cNvPr id="19" name="Линия"/>
          <p:cNvSpPr/>
          <p:nvPr/>
        </p:nvSpPr>
        <p:spPr>
          <a:xfrm flipH="1" flipV="1">
            <a:off x="2953701" y="5427136"/>
            <a:ext cx="1757338" cy="91573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12" y="6243277"/>
            <a:ext cx="2097186" cy="55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3819612" y="6342873"/>
            <a:ext cx="209718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600" dirty="0" smtClean="0"/>
              <a:t>Опасная зона</a:t>
            </a:r>
            <a:endParaRPr sz="1600" dirty="0"/>
          </a:p>
        </p:txBody>
      </p:sp>
      <p:sp>
        <p:nvSpPr>
          <p:cNvPr id="20" name="Линия"/>
          <p:cNvSpPr/>
          <p:nvPr/>
        </p:nvSpPr>
        <p:spPr>
          <a:xfrm flipV="1">
            <a:off x="5148265" y="4016271"/>
            <a:ext cx="1152524" cy="2227005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5533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ПРАВИЛА ПОВЕДЕНИЯ ВБЛИЗИ ТРАНСФОРМАТОРНЫХ ПОДСТАНЦИЙ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956" y="1274745"/>
            <a:ext cx="82235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НИКОГДА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не заходите на территорию и в помещения электросетевых сооружений, даже если двери открыты. 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 открывайте двери,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ограждения электроустановок и не проникайте за ограждения и барьеры.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8"/>
          <a:stretch/>
        </p:blipFill>
        <p:spPr>
          <a:xfrm>
            <a:off x="4494608" y="2661143"/>
            <a:ext cx="4415476" cy="3684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77"/>
          <a:stretch/>
        </p:blipFill>
        <p:spPr>
          <a:xfrm>
            <a:off x="321765" y="2661144"/>
            <a:ext cx="4172844" cy="3684911"/>
          </a:xfrm>
          <a:prstGeom prst="rect">
            <a:avLst/>
          </a:prstGeom>
        </p:spPr>
      </p:pic>
      <p:sp>
        <p:nvSpPr>
          <p:cNvPr id="16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321766" y="6301614"/>
            <a:ext cx="41728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600" dirty="0" smtClean="0"/>
              <a:t>Нельзя открывать двери трансформаторных подстанций!</a:t>
            </a:r>
            <a:endParaRPr sz="1600" dirty="0"/>
          </a:p>
        </p:txBody>
      </p:sp>
      <p:sp>
        <p:nvSpPr>
          <p:cNvPr id="17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4526728" y="6301614"/>
            <a:ext cx="438335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600" dirty="0" smtClean="0"/>
              <a:t>Стой! Не придумывай как достать или проникнуть. Позови взрослых!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78961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ВОРОВСТВО НА ЭНЕРГООБЪЕКТАХ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269" y="1088423"/>
            <a:ext cx="8223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Иногда подростки участвуют в кражах проводов и кабелей, не подозревая о том, что кроме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уголовной ответственности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они подвергают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себя и других опасности.</a:t>
            </a: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t="6473" r="5453" b="21492"/>
          <a:stretch/>
        </p:blipFill>
        <p:spPr>
          <a:xfrm>
            <a:off x="1010682" y="4568221"/>
            <a:ext cx="3053938" cy="2289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82" y="2278442"/>
            <a:ext cx="3053039" cy="2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26" y="2278443"/>
            <a:ext cx="4292182" cy="457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Соединительная линия уступом 18"/>
          <p:cNvCxnSpPr/>
          <p:nvPr/>
        </p:nvCxnSpPr>
        <p:spPr>
          <a:xfrm rot="5400000">
            <a:off x="6069446" y="3002155"/>
            <a:ext cx="2614514" cy="714374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44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ПРАВИЛА ПОВЕДЕНИЯ ВБЛИЗИ ЭНЕРГООБЪЕКТОВ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268" y="1274745"/>
            <a:ext cx="8223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Обнаружив открытые двери на электроустановках, оборванные или провисшие провода воздушной линии электропередачи, следует предупредить окружающих об опасности приближения и немедленно сообщить о замеченном повреждении взрослым или диспетчеру электрических сетей, номер телефона которого указан на электроустановке.</a:t>
            </a: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r="2201"/>
          <a:stretch/>
        </p:blipFill>
        <p:spPr bwMode="auto">
          <a:xfrm>
            <a:off x="247064" y="3521509"/>
            <a:ext cx="3067358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r="10119" b="4102"/>
          <a:stretch/>
        </p:blipFill>
        <p:spPr bwMode="auto">
          <a:xfrm>
            <a:off x="6196013" y="3521511"/>
            <a:ext cx="2626799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r="8778" b="6462"/>
          <a:stretch/>
        </p:blipFill>
        <p:spPr bwMode="auto">
          <a:xfrm>
            <a:off x="3314422" y="3521510"/>
            <a:ext cx="2881592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7122280" y="4164845"/>
            <a:ext cx="2781658" cy="262218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425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Прямоугольник"/>
          <p:cNvSpPr/>
          <p:nvPr/>
        </p:nvSpPr>
        <p:spPr>
          <a:xfrm>
            <a:off x="-102413" y="-146659"/>
            <a:ext cx="9348826" cy="715131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24" name="Текст 1"/>
          <p:cNvSpPr txBox="1"/>
          <p:nvPr/>
        </p:nvSpPr>
        <p:spPr>
          <a:xfrm>
            <a:off x="390524" y="3562350"/>
            <a:ext cx="863917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buSzPct val="100000"/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4800" dirty="0" smtClean="0"/>
              <a:t>СПАСИБО </a:t>
            </a:r>
            <a:r>
              <a:rPr lang="ru-RU" sz="4800" dirty="0"/>
              <a:t>ЗА ВНИМАНИЕ</a:t>
            </a:r>
            <a:r>
              <a:rPr lang="ru-RU" sz="4800" dirty="0" smtClean="0"/>
              <a:t>!</a:t>
            </a:r>
            <a:endParaRPr lang="ru-RU" sz="48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8" y="2455428"/>
            <a:ext cx="2216420" cy="6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6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Box 25"/>
          <p:cNvSpPr txBox="1"/>
          <p:nvPr/>
        </p:nvSpPr>
        <p:spPr>
          <a:xfrm>
            <a:off x="8822812" y="296570"/>
            <a:ext cx="4781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4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172675" y="383860"/>
            <a:ext cx="665013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800" dirty="0" smtClean="0"/>
              <a:t>ЭЛЕКТРИЧЕСТВО ДРУГ ИЛИ ВРАГ?</a:t>
            </a:r>
            <a:endParaRPr sz="2800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0" y="4449206"/>
            <a:ext cx="1722785" cy="15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32" y="1552167"/>
            <a:ext cx="2232025" cy="18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57" y="1552167"/>
            <a:ext cx="1913805" cy="18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65" y="4449205"/>
            <a:ext cx="2380582" cy="15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000" y="1552166"/>
            <a:ext cx="4331232" cy="289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4729" r="2385" b="9172"/>
          <a:stretch/>
        </p:blipFill>
        <p:spPr bwMode="auto">
          <a:xfrm>
            <a:off x="4773099" y="3359092"/>
            <a:ext cx="4144963" cy="263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Box 25"/>
          <p:cNvSpPr txBox="1"/>
          <p:nvPr/>
        </p:nvSpPr>
        <p:spPr>
          <a:xfrm>
            <a:off x="8822812" y="296570"/>
            <a:ext cx="4781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4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118171" y="297865"/>
            <a:ext cx="694372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endParaRPr sz="2400" dirty="0"/>
          </a:p>
        </p:txBody>
      </p:sp>
      <p:pic>
        <p:nvPicPr>
          <p:cNvPr id="10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2"/>
          <a:stretch/>
        </p:blipFill>
        <p:spPr bwMode="auto">
          <a:xfrm>
            <a:off x="4661358" y="1219121"/>
            <a:ext cx="4121405" cy="267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b="6133"/>
          <a:stretch>
            <a:fillRect/>
          </a:stretch>
        </p:blipFill>
        <p:spPr bwMode="auto">
          <a:xfrm>
            <a:off x="531527" y="1213152"/>
            <a:ext cx="4129832" cy="26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20" y="3897916"/>
            <a:ext cx="4135043" cy="268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5471672" y="6545856"/>
            <a:ext cx="290174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400" dirty="0" smtClean="0"/>
              <a:t>КРАСНОЯРСКАЯ  ТЭЦ-3</a:t>
            </a:r>
            <a:endParaRPr sz="1400" dirty="0"/>
          </a:p>
        </p:txBody>
      </p:sp>
      <p:sp>
        <p:nvSpPr>
          <p:cNvPr id="14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1145573" y="6550223"/>
            <a:ext cx="290174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400" dirty="0" smtClean="0"/>
              <a:t>КРАСНОЯРСКАЯ  ГЭС</a:t>
            </a:r>
            <a:endParaRPr sz="1400" dirty="0"/>
          </a:p>
        </p:txBody>
      </p:sp>
      <p:sp>
        <p:nvSpPr>
          <p:cNvPr id="15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1149786" y="911344"/>
            <a:ext cx="290174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400" dirty="0" smtClean="0"/>
              <a:t>САЯНО-ШУШЕНСКАЯ  ГЭС</a:t>
            </a:r>
            <a:endParaRPr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7" y="3897916"/>
            <a:ext cx="4121405" cy="2689368"/>
          </a:xfrm>
          <a:prstGeom prst="rect">
            <a:avLst/>
          </a:prstGeom>
        </p:spPr>
      </p:pic>
      <p:sp>
        <p:nvSpPr>
          <p:cNvPr id="17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5271190" y="911344"/>
            <a:ext cx="290174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400" dirty="0" smtClean="0"/>
              <a:t>БЕРЕЗОВСКАЯ  ГРЭС</a:t>
            </a:r>
            <a:endParaRPr sz="1400" dirty="0"/>
          </a:p>
        </p:txBody>
      </p:sp>
      <p:sp>
        <p:nvSpPr>
          <p:cNvPr id="18" name="TextBox 4"/>
          <p:cNvSpPr txBox="1"/>
          <p:nvPr/>
        </p:nvSpPr>
        <p:spPr>
          <a:xfrm>
            <a:off x="2172675" y="383860"/>
            <a:ext cx="6650137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300" dirty="0"/>
              <a:t>ПРОИЗВОДСТВО ЭЛЕКТРИЧЕСКОЙ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867795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800" dirty="0" smtClean="0"/>
              <a:t>ЭЛЕКТРОУСТАНОВКИ</a:t>
            </a:r>
            <a:endParaRPr sz="2800" dirty="0"/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8" y="2098036"/>
            <a:ext cx="2866966" cy="204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8" y="4134872"/>
            <a:ext cx="2866966" cy="204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67" y="4130752"/>
            <a:ext cx="2867239" cy="20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2"/>
          <p:cNvSpPr txBox="1"/>
          <p:nvPr/>
        </p:nvSpPr>
        <p:spPr>
          <a:xfrm>
            <a:off x="470735" y="1191457"/>
            <a:ext cx="82568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marL="140368" indent="-140368" defTabSz="910238">
              <a:spcBef>
                <a:spcPts val="600"/>
              </a:spcBef>
              <a:buSzPct val="10000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Для передачи электроэнергии используются воздушные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и кабельные линии электропередачи</a:t>
            </a:r>
            <a:r>
              <a:rPr sz="1800" dirty="0" smtClean="0"/>
              <a:t> </a:t>
            </a:r>
            <a:endParaRPr sz="1800" dirty="0"/>
          </a:p>
        </p:txBody>
      </p:sp>
      <p:sp>
        <p:nvSpPr>
          <p:cNvPr id="14" name="Прямоугольник 2"/>
          <p:cNvSpPr txBox="1"/>
          <p:nvPr/>
        </p:nvSpPr>
        <p:spPr>
          <a:xfrm>
            <a:off x="258928" y="6188609"/>
            <a:ext cx="571675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marL="140368" indent="-140368" defTabSz="910238">
              <a:spcBef>
                <a:spcPts val="600"/>
              </a:spcBef>
              <a:buSzPct val="10000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pPr marL="0" indent="0" algn="ctr">
              <a:buNone/>
            </a:pPr>
            <a:r>
              <a:rPr lang="ru-RU" i="1" dirty="0">
                <a:latin typeface="PFDinTextCondPro-Regular"/>
                <a:ea typeface="PFDinTextCondPro-Regular"/>
                <a:cs typeface="PFDinTextCondPro-Regular"/>
                <a:sym typeface="PFDinTextCondPro-Regular"/>
              </a:rPr>
              <a:t>Воздушные линии электропередачи</a:t>
            </a:r>
            <a:endParaRPr i="1" dirty="0">
              <a:latin typeface="PFDinTextCondPro-Regular"/>
              <a:ea typeface="PFDinTextCondPro-Regular"/>
              <a:cs typeface="PFDinTextCondPro-Regular"/>
              <a:sym typeface="PFDinTextCondPro-Regular"/>
            </a:endParaRPr>
          </a:p>
        </p:txBody>
      </p:sp>
      <p:sp>
        <p:nvSpPr>
          <p:cNvPr id="17" name="Прямоугольник 2"/>
          <p:cNvSpPr txBox="1"/>
          <p:nvPr/>
        </p:nvSpPr>
        <p:spPr>
          <a:xfrm>
            <a:off x="5975954" y="6188609"/>
            <a:ext cx="283799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marL="140368" indent="-140368" defTabSz="910238">
              <a:spcBef>
                <a:spcPts val="600"/>
              </a:spcBef>
              <a:buSzPct val="10000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pPr marL="0" indent="0" algn="ctr">
              <a:buNone/>
            </a:pPr>
            <a:r>
              <a:rPr lang="ru-RU" i="1" dirty="0">
                <a:latin typeface="PFDinTextCondPro-Regular"/>
                <a:ea typeface="PFDinTextCondPro-Regular"/>
                <a:cs typeface="PFDinTextCondPro-Regular"/>
              </a:rPr>
              <a:t>Кабельные линии электропередачи</a:t>
            </a:r>
            <a:endParaRPr i="1" dirty="0">
              <a:latin typeface="PFDinTextCondPro-Regular"/>
              <a:ea typeface="PFDinTextCondPro-Regular"/>
              <a:cs typeface="PFDinTextCondPro-Regular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06" y="2095460"/>
            <a:ext cx="2847240" cy="2054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06" y="4149814"/>
            <a:ext cx="2847240" cy="2030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"/>
          <a:stretch/>
        </p:blipFill>
        <p:spPr>
          <a:xfrm>
            <a:off x="3126167" y="2095736"/>
            <a:ext cx="2867239" cy="20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8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800" dirty="0" smtClean="0"/>
              <a:t>ЭЛЕКТРОУСТАНОВКИ</a:t>
            </a:r>
            <a:endParaRPr sz="2800" dirty="0"/>
          </a:p>
        </p:txBody>
      </p:sp>
      <p:sp>
        <p:nvSpPr>
          <p:cNvPr id="5" name="Прямоугольник 2"/>
          <p:cNvSpPr txBox="1"/>
          <p:nvPr/>
        </p:nvSpPr>
        <p:spPr>
          <a:xfrm>
            <a:off x="470734" y="1106395"/>
            <a:ext cx="82568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marL="140368" indent="-140368" defTabSz="910238">
              <a:spcBef>
                <a:spcPts val="600"/>
              </a:spcBef>
              <a:buSzPct val="10000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pPr marL="0" indent="0" algn="ctr">
              <a:buNone/>
            </a:pPr>
            <a:r>
              <a:rPr lang="ru-RU" sz="1800" dirty="0"/>
              <a:t>Для преобразования высокого напряжения в низкое используются трансформаторные подстанции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3" y="1837787"/>
            <a:ext cx="4447539" cy="29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9" y="1837787"/>
            <a:ext cx="3932796" cy="29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81" y="4790933"/>
            <a:ext cx="2413731" cy="198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9" y="4790934"/>
            <a:ext cx="2983301" cy="198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0" y="4790932"/>
            <a:ext cx="2983301" cy="198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26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62000" y="383859"/>
            <a:ext cx="8382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endParaRPr sz="2800" dirty="0">
              <a:solidFill>
                <a:srgbClr val="D73C33"/>
              </a:solidFill>
              <a:latin typeface="PFDinTextCondPro-Light"/>
              <a:ea typeface="PFDinTextCondPro-Light"/>
              <a:cs typeface="PFDinTextCondPro-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1967895"/>
            <a:ext cx="80608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defTabSz="910238">
              <a:spcBef>
                <a:spcPts val="600"/>
              </a:spcBef>
              <a:buSzPct val="100000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2000" dirty="0">
                <a:solidFill>
                  <a:srgbClr val="0F5994"/>
                </a:solidFill>
                <a:latin typeface="PFDinTextCondPro-Light"/>
                <a:ea typeface="PFDinTextCondPro-Light"/>
                <a:cs typeface="PFDinTextCondPro-Light"/>
              </a:rPr>
              <a:t>Электрический ток не имеет внешних признаков </a:t>
            </a:r>
            <a:r>
              <a:rPr lang="ru-RU" sz="2000" dirty="0"/>
              <a:t>– его не видно, не слышно, он не имеет запаха;</a:t>
            </a:r>
          </a:p>
          <a:p>
            <a:pPr indent="542925" defTabSz="910238">
              <a:spcBef>
                <a:spcPts val="600"/>
              </a:spcBef>
              <a:buSzPct val="100000"/>
              <a:buChar char="•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endParaRPr lang="ru-RU" sz="2000" dirty="0"/>
          </a:p>
          <a:p>
            <a:pPr indent="542925" defTabSz="910238">
              <a:spcBef>
                <a:spcPts val="600"/>
              </a:spcBef>
              <a:buSzPct val="100000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2000" dirty="0">
                <a:solidFill>
                  <a:srgbClr val="0F5994"/>
                </a:solidFill>
                <a:latin typeface="PFDinTextCondPro-Light"/>
                <a:ea typeface="PFDinTextCondPro-Light"/>
                <a:cs typeface="PFDinTextCondPro-Light"/>
              </a:rPr>
              <a:t>Электрический ток оказывает на организм воздействие:</a:t>
            </a:r>
          </a:p>
          <a:p>
            <a:pPr indent="542925" defTabSz="910238">
              <a:spcBef>
                <a:spcPts val="600"/>
              </a:spcBef>
              <a:buSzPct val="100000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2000" dirty="0"/>
              <a:t>Термическое – ожоги, нагрев внутренних органов.</a:t>
            </a:r>
          </a:p>
          <a:p>
            <a:pPr indent="542925" defTabSz="910238">
              <a:spcBef>
                <a:spcPts val="600"/>
              </a:spcBef>
              <a:buSzPct val="100000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2000" dirty="0"/>
              <a:t>Биологическое – судороги мышц, нарушения в работе внутренних органов</a:t>
            </a:r>
            <a:r>
              <a:rPr lang="ru-RU" sz="2000" dirty="0" smtClean="0"/>
              <a:t>.</a:t>
            </a:r>
            <a:endParaRPr lang="ru-RU" sz="2000" dirty="0"/>
          </a:p>
          <a:p>
            <a:pPr indent="542925" defTabSz="910238">
              <a:spcBef>
                <a:spcPts val="600"/>
              </a:spcBef>
              <a:buSzPct val="100000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2000" dirty="0"/>
              <a:t>Электролитическое – разложение крови и другой органической жидкости в организме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172675" y="383860"/>
            <a:ext cx="665013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600" b="1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ОПАСНОСТЬ ЭЛЕКТРИЧЕСКОГО ТОКА:</a:t>
            </a:r>
          </a:p>
        </p:txBody>
      </p:sp>
    </p:spTree>
    <p:extLst>
      <p:ext uri="{BB962C8B-B14F-4D97-AF65-F5344CB8AC3E}">
        <p14:creationId xmlns:p14="http://schemas.microsoft.com/office/powerpoint/2010/main" val="1961256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800" b="1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ПРЕДУПРЕЖДАЮЩИЕ ЗНАКИ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999" y="1348770"/>
            <a:ext cx="7848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Для предупреждения об опасности поражения электрическим током на всех электроустановках нанесены специальные предупредительные знаки, плакаты. 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Они предупреждают человека об опасности, пренебрегать ими, а тем более снимать и срывать ни в коем </a:t>
            </a:r>
            <a:r>
              <a:rPr lang="ru-RU" altLang="ru-RU" sz="2000" dirty="0" smtClean="0">
                <a:latin typeface="PFDinTextCondPro-Light"/>
                <a:ea typeface="PFDinTextCondPro-Light"/>
                <a:cs typeface="PFDinTextCondPro-Light"/>
              </a:rPr>
              <a:t>случае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НЕЛЬЗЯ!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9645" y="3113515"/>
            <a:ext cx="2522307" cy="35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7670" r="7375" b="19174"/>
          <a:stretch/>
        </p:blipFill>
        <p:spPr>
          <a:xfrm>
            <a:off x="1437376" y="3113518"/>
            <a:ext cx="1946093" cy="1687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21" y="2669762"/>
            <a:ext cx="2719389" cy="25876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371" r="1737" b="3520"/>
          <a:stretch/>
        </p:blipFill>
        <p:spPr>
          <a:xfrm>
            <a:off x="1437376" y="4787973"/>
            <a:ext cx="3952269" cy="19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13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МЕРЫ ЭЛЕКТРОБЕЗОПАСНОСТИ В БЫТУ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1348770"/>
            <a:ext cx="80608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Прикасаться мокрыми руками к электрическим приборам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ЗАПРЕЩЕНО!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Пользоваться облитыми водой или мокрыми электроприборами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ЗАПРЕЩЕНО!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 smtClean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НИКОГДА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не вставляй посторонние предметы в розетку</a:t>
            </a:r>
            <a:r>
              <a:rPr lang="ru-RU" altLang="ru-RU" sz="2000" dirty="0" smtClean="0">
                <a:latin typeface="PFDinTextCondPro-Light"/>
                <a:ea typeface="PFDinTextCondPro-Light"/>
                <a:cs typeface="PFDinTextCondPro-Light"/>
              </a:rPr>
              <a:t>!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НЕЛЬЗЯ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вытягивать вилку из розетки, потянув за шнур: рано или поздно он оборвется!</a:t>
            </a: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46" y="4143614"/>
            <a:ext cx="2959477" cy="2054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pic>
        <p:nvPicPr>
          <p:cNvPr id="12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42" y="4143614"/>
            <a:ext cx="2960430" cy="206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0"/>
          <a:stretch>
            <a:fillRect/>
          </a:stretch>
        </p:blipFill>
        <p:spPr bwMode="auto">
          <a:xfrm>
            <a:off x="3085865" y="4143614"/>
            <a:ext cx="2959477" cy="206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288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МЕРЫ ЭЛЕКТРОБЕЗОПАСНОСТИ В БЫТУ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1348770"/>
            <a:ext cx="80608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НЕЛЬЗЯ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 пользоваться выключателями,  розетками, вилками, кнопками звонков с разбитыми крышками, а также бытовыми приборами с поврежденными, обуглившимися и перекрученными шнурами. 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ЭТО ОЧЕНЬ ОПАСНО!</a:t>
            </a: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7" y="3508744"/>
            <a:ext cx="3762188" cy="261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40752"/>
          <a:stretch/>
        </p:blipFill>
        <p:spPr bwMode="auto">
          <a:xfrm>
            <a:off x="3876545" y="3508744"/>
            <a:ext cx="5267455" cy="261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520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519</Words>
  <Application>Microsoft Office PowerPoint</Application>
  <PresentationFormat>Экран (4:3)</PresentationFormat>
  <Paragraphs>58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Вальчук Анна Викторовна</dc:creator>
  <cp:lastModifiedBy>Вальчук Анна Викторовна</cp:lastModifiedBy>
  <cp:revision>43</cp:revision>
  <dcterms:modified xsi:type="dcterms:W3CDTF">2020-05-20T04:34:33Z</dcterms:modified>
</cp:coreProperties>
</file>