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81" r:id="rId7"/>
    <p:sldId id="25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82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85852" y="3286124"/>
            <a:ext cx="7358063" cy="1784810"/>
          </a:xfrm>
        </p:spPr>
        <p:txBody>
          <a:bodyPr/>
          <a:lstStyle/>
          <a:p>
            <a:r>
              <a:rPr lang="ru-RU" sz="2400" b="1" i="1" dirty="0" smtClean="0"/>
              <a:t>Краткая презентация  Образовательной программы дошкольного образования </a:t>
            </a:r>
            <a:br>
              <a:rPr lang="ru-RU" sz="2400" b="1" i="1" dirty="0" smtClean="0"/>
            </a:br>
            <a:r>
              <a:rPr lang="ru-RU" sz="2400" b="1" i="1" dirty="0" smtClean="0"/>
              <a:t>МБДОУ « </a:t>
            </a:r>
            <a:r>
              <a:rPr lang="ru-RU" sz="2400" b="1" i="1" dirty="0" err="1" smtClean="0"/>
              <a:t>д</a:t>
            </a:r>
            <a:r>
              <a:rPr lang="ru-RU" sz="2400" b="1" i="1" dirty="0" smtClean="0"/>
              <a:t>/с №1 «Росинка»</a:t>
            </a:r>
            <a:br>
              <a:rPr lang="ru-RU" sz="2400" b="1" i="1" dirty="0" smtClean="0"/>
            </a:br>
            <a:endParaRPr lang="ru-RU" sz="24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Муниципальное бюджетное дошкольное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бразовательное учреждение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«Ужурский  детский сад №1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«Росинка»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4500570"/>
            <a:ext cx="1586686" cy="151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779096" cy="576064"/>
          </a:xfrm>
        </p:spPr>
        <p:txBody>
          <a:bodyPr/>
          <a:lstStyle/>
          <a:p>
            <a:r>
              <a:rPr lang="ru-RU" sz="2400" b="1" dirty="0"/>
              <a:t>Принципы и подходы </a:t>
            </a:r>
            <a:r>
              <a:rPr lang="ru-RU" sz="2400" b="1" dirty="0" smtClean="0"/>
              <a:t>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620688"/>
            <a:ext cx="8176393" cy="6048400"/>
          </a:xfrm>
        </p:spPr>
        <p:txBody>
          <a:bodyPr/>
          <a:lstStyle/>
          <a:p>
            <a:pPr algn="just"/>
            <a:r>
              <a:rPr lang="ru-RU" sz="2000" dirty="0" smtClean="0"/>
              <a:t> </a:t>
            </a:r>
            <a:r>
              <a:rPr lang="ru-RU" sz="2000" dirty="0"/>
              <a:t>П</a:t>
            </a:r>
            <a:r>
              <a:rPr lang="ru-RU" sz="2000" dirty="0" smtClean="0"/>
              <a:t>олноценное </a:t>
            </a:r>
            <a:r>
              <a:rPr lang="ru-RU" sz="2000" dirty="0" smtClean="0"/>
              <a:t>проживание  ребёнком всех этапов детства. обогащение детского развития;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построение  образовательной деятельности  на основе индивидуальных особенностей каждого ребёнка , при  котором сам ребёнок становится активным ы выборе  содержания своего образования. Становится субъектом образования;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содействие  и сотрудничество детей и родителей (законных представителей), совершеннолетних членов  семьи;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признание ребёнка полноценным участником (субъектом) образовательных отношений;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поддержка инициативы детей в различных видах деятельности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сотрудничество ДОО с семьей;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приобщение детей к социокультурным нормам,</a:t>
            </a:r>
          </a:p>
          <a:p>
            <a:pPr algn="just">
              <a:buNone/>
            </a:pPr>
            <a:r>
              <a:rPr lang="ru-RU" sz="2000" dirty="0" smtClean="0"/>
              <a:t>     традициям   семьи, общества и </a:t>
            </a:r>
            <a:r>
              <a:rPr lang="ru-RU" sz="2000" dirty="0" smtClean="0"/>
              <a:t>государства;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формирование познавательных интересов и познавательных действий  ребенка в различных видах </a:t>
            </a:r>
            <a:r>
              <a:rPr lang="ru-RU" sz="2000" dirty="0" smtClean="0"/>
              <a:t>деятельности;</a:t>
            </a:r>
            <a:endParaRPr lang="ru-RU" sz="2000" dirty="0"/>
          </a:p>
          <a:p>
            <a:pPr algn="just"/>
            <a:r>
              <a:rPr lang="ru-RU" sz="2000" dirty="0" smtClean="0"/>
              <a:t>учет </a:t>
            </a:r>
            <a:r>
              <a:rPr lang="ru-RU" sz="2000" dirty="0" smtClean="0"/>
              <a:t>этнокультурной ситуации развития детей.   </a:t>
            </a:r>
          </a:p>
        </p:txBody>
      </p:sp>
    </p:spTree>
    <p:extLst>
      <p:ext uri="{BB962C8B-B14F-4D97-AF65-F5344CB8AC3E}">
        <p14:creationId xmlns:p14="http://schemas.microsoft.com/office/powerpoint/2010/main" val="12240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79096" cy="576064"/>
          </a:xfrm>
        </p:spPr>
        <p:txBody>
          <a:bodyPr/>
          <a:lstStyle/>
          <a:p>
            <a:r>
              <a:rPr lang="ru-RU" sz="2400" b="1" dirty="0"/>
              <a:t>Целевые </a:t>
            </a:r>
            <a:r>
              <a:rPr lang="ru-RU" sz="2400" b="1" dirty="0" smtClean="0"/>
              <a:t>ориентиры: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268760"/>
            <a:ext cx="8176393" cy="5400328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 не </a:t>
            </a:r>
            <a:r>
              <a:rPr lang="ru-RU" sz="2400" dirty="0"/>
              <a:t>подлежат непосредственной оценке;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•	не являются непосредственным основанием оценки как итогового, так и промежуточного уровня развития детей;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•	не являются основанием для их формального сравнения с реальными достижениями детей;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•	не являются основой объективной оценки соответствия установленным требованиям образовательной деятельности и подготовки детей;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•	не являются непосредственным основанием при оценке качества образования.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4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79096" cy="576064"/>
          </a:xfrm>
        </p:spPr>
        <p:txBody>
          <a:bodyPr/>
          <a:lstStyle/>
          <a:p>
            <a:r>
              <a:rPr lang="ru-RU" sz="2400" b="1" dirty="0"/>
              <a:t>Ожидаемый образовательный </a:t>
            </a:r>
            <a:r>
              <a:rPr lang="ru-RU" sz="2400" b="1" dirty="0" smtClean="0"/>
              <a:t>результат</a:t>
            </a:r>
            <a:br>
              <a:rPr lang="ru-RU" sz="2400" b="1" dirty="0" smtClean="0"/>
            </a:br>
            <a:r>
              <a:rPr lang="ru-RU" sz="2400" b="1" dirty="0" smtClean="0"/>
              <a:t>(Ранний возраст):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268760"/>
            <a:ext cx="8176393" cy="5400328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000" dirty="0"/>
              <a:t>Коммуникативное развитие: развитие навыков общения, умения доброжелательно взаимодействовать со сверстниками, готовности к совместной деятельности, умение вести диалог (слушать собеседника, аргументированно высказывать свое мнение</a:t>
            </a:r>
            <a:r>
              <a:rPr lang="ru-RU" sz="2000" dirty="0" smtClean="0"/>
              <a:t>).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Когнитивное </a:t>
            </a:r>
            <a:r>
              <a:rPr lang="ru-RU" sz="2000" dirty="0"/>
              <a:t>развитие: развитие познавательного интереса, умения формулировать свою мысль, ставить задачи, искать пути </a:t>
            </a:r>
            <a:r>
              <a:rPr lang="ru-RU" sz="2000" dirty="0" smtClean="0"/>
              <a:t>решения.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Регуляторное </a:t>
            </a:r>
            <a:r>
              <a:rPr lang="ru-RU" sz="2000" dirty="0"/>
              <a:t>развитие: развитие умения соблюдать установленные нормы и правила, подчинять свои интересы интересам сообщества, планировать свою и совместную </a:t>
            </a:r>
            <a:r>
              <a:rPr lang="ru-RU" sz="2000" dirty="0" smtClean="0"/>
              <a:t>деятельность.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Навыки</a:t>
            </a:r>
            <a:r>
              <a:rPr lang="ru-RU" sz="2000" dirty="0"/>
              <a:t>, умения, знания: ознакомление с окружающим миром, развитие речи</a:t>
            </a:r>
            <a:r>
              <a:rPr lang="ru-RU" sz="2000" dirty="0" smtClean="0"/>
              <a:t>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Развитие детского сообщества: воспитание взаимной симпатии и дружелюбного отношения детей друг к другу</a:t>
            </a:r>
            <a:r>
              <a:rPr lang="ru-RU" sz="2000" dirty="0" smtClean="0"/>
              <a:t>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Обеспечение эмоционального комфорта: создание положи-тельного настроя на день, положительного отношения к детскому саду.</a:t>
            </a:r>
            <a:endParaRPr lang="ru-RU" sz="28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58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60648"/>
            <a:ext cx="8229600" cy="576064"/>
          </a:xfrm>
        </p:spPr>
        <p:txBody>
          <a:bodyPr/>
          <a:lstStyle/>
          <a:p>
            <a:r>
              <a:rPr lang="ru-RU" sz="2800" b="1" dirty="0" smtClean="0"/>
              <a:t>Образовательные области: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8841"/>
            <a:ext cx="8229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952328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27051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4941168"/>
            <a:ext cx="336001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4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916832"/>
            <a:ext cx="8229600" cy="576064"/>
          </a:xfrm>
        </p:spPr>
        <p:txBody>
          <a:bodyPr/>
          <a:lstStyle/>
          <a:p>
            <a:r>
              <a:rPr lang="ru-RU" sz="2800" b="1" dirty="0"/>
              <a:t>Содержание образовательных областей:</a:t>
            </a:r>
            <a:endParaRPr lang="ru-RU" sz="2800" b="1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	Содержание </a:t>
            </a:r>
            <a:r>
              <a:rPr lang="ru-RU" sz="2800" dirty="0"/>
              <a:t>образовательных областей зависит от возрастных и индивидуальных особенностей детей, определяется целями и задачами Программы и</a:t>
            </a:r>
          </a:p>
          <a:p>
            <a:pPr marL="0" indent="0" algn="just">
              <a:buNone/>
            </a:pPr>
            <a:r>
              <a:rPr lang="ru-RU" sz="2800" dirty="0"/>
              <a:t>может реализовываться в различных видах деятельности (общении, игре, познавательно-</a:t>
            </a:r>
          </a:p>
          <a:p>
            <a:pPr marL="0" indent="0" algn="just">
              <a:buNone/>
            </a:pPr>
            <a:r>
              <a:rPr lang="ru-RU" sz="2800" dirty="0"/>
              <a:t>исследовательской деятельности - как сквозных механизмах развития ребенка</a:t>
            </a:r>
            <a:r>
              <a:rPr lang="ru-RU" sz="2800" dirty="0" smtClean="0"/>
              <a:t>).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7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132856"/>
            <a:ext cx="8229600" cy="504056"/>
          </a:xfrm>
        </p:spPr>
        <p:txBody>
          <a:bodyPr/>
          <a:lstStyle/>
          <a:p>
            <a:r>
              <a:rPr lang="ru-RU" sz="2400" b="1" dirty="0"/>
              <a:t>Виды деятельности</a:t>
            </a:r>
            <a:br>
              <a:rPr lang="ru-RU" sz="2400" b="1" dirty="0"/>
            </a:br>
            <a:r>
              <a:rPr lang="ru-RU" sz="2400" b="1" dirty="0"/>
              <a:t>для детей раннего возраста </a:t>
            </a:r>
            <a:r>
              <a:rPr lang="ru-RU" sz="2400" b="1" dirty="0" smtClean="0"/>
              <a:t>(</a:t>
            </a:r>
            <a:r>
              <a:rPr lang="ru-RU" sz="2400" b="1" dirty="0" smtClean="0"/>
              <a:t>2</a:t>
            </a:r>
            <a:r>
              <a:rPr lang="ru-RU" sz="2400" b="1" dirty="0" smtClean="0"/>
              <a:t> года </a:t>
            </a:r>
            <a:r>
              <a:rPr lang="ru-RU" sz="2400" b="1" dirty="0"/>
              <a:t>- 3 </a:t>
            </a:r>
            <a:r>
              <a:rPr lang="ru-RU" sz="2400" b="1" dirty="0" smtClean="0"/>
              <a:t>года):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800" b="1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предметная</a:t>
            </a:r>
            <a:r>
              <a:rPr lang="ru-RU" sz="2000" dirty="0"/>
              <a:t>	деятельность	и	игры	</a:t>
            </a:r>
            <a:r>
              <a:rPr lang="ru-RU" sz="2000" dirty="0" smtClean="0"/>
              <a:t>с	составными</a:t>
            </a:r>
            <a:r>
              <a:rPr lang="ru-RU" sz="2000" dirty="0"/>
              <a:t>	и динамическими </a:t>
            </a:r>
            <a:r>
              <a:rPr lang="ru-RU" sz="2000" dirty="0" smtClean="0"/>
              <a:t>игрушками;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экспериментирование </a:t>
            </a:r>
            <a:r>
              <a:rPr lang="ru-RU" sz="2000" dirty="0"/>
              <a:t>с материалами и веществами (песок, вода, тесто и пр</a:t>
            </a:r>
            <a:r>
              <a:rPr lang="ru-RU" sz="2000" dirty="0" smtClean="0"/>
              <a:t>.);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общение </a:t>
            </a:r>
            <a:r>
              <a:rPr lang="ru-RU" sz="2000" dirty="0"/>
              <a:t>с взрослым и совместные игры со сверстниками под руководством </a:t>
            </a:r>
            <a:r>
              <a:rPr lang="ru-RU" sz="2000" dirty="0" smtClean="0"/>
              <a:t>взрослого;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самообслуживание</a:t>
            </a:r>
            <a:r>
              <a:rPr lang="ru-RU" sz="2000" dirty="0"/>
              <a:t>	и	действия	с	бытовыми	предметами- </a:t>
            </a:r>
            <a:r>
              <a:rPr lang="ru-RU" sz="2000" dirty="0" smtClean="0"/>
              <a:t>орудиями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восприятие </a:t>
            </a:r>
            <a:r>
              <a:rPr lang="ru-RU" sz="2000" dirty="0"/>
              <a:t>смысла музыки, сказок, стихов, рассматривание картинок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/>
              <a:t>	двигательная активность.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07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648072"/>
          </a:xfrm>
        </p:spPr>
        <p:txBody>
          <a:bodyPr/>
          <a:lstStyle/>
          <a:p>
            <a:r>
              <a:rPr lang="ru-RU" sz="2800" b="1" dirty="0"/>
              <a:t>Виды деятельности</a:t>
            </a:r>
            <a:br>
              <a:rPr lang="ru-RU" sz="2800" b="1" dirty="0"/>
            </a:br>
            <a:r>
              <a:rPr lang="ru-RU" sz="2800" b="1" dirty="0"/>
              <a:t>для детей дошкольного возраста (3 года - 8 лет):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sz="2000" dirty="0" smtClean="0"/>
              <a:t>ряд </a:t>
            </a:r>
            <a:r>
              <a:rPr lang="ru-RU" sz="2000" dirty="0"/>
              <a:t>видов деятельности, таких как игровая, включая сюжетно-ролевую игру, игру с правилами и другие виды игры;</a:t>
            </a:r>
          </a:p>
          <a:p>
            <a:r>
              <a:rPr lang="ru-RU" sz="2000" dirty="0" smtClean="0"/>
              <a:t>коммуникативная</a:t>
            </a:r>
            <a:r>
              <a:rPr lang="ru-RU" sz="2000" dirty="0"/>
              <a:t>	(общение	и	взаимодействие	</a:t>
            </a:r>
            <a:r>
              <a:rPr lang="ru-RU" sz="2000" dirty="0" smtClean="0"/>
              <a:t>со взрослыми</a:t>
            </a:r>
            <a:r>
              <a:rPr lang="ru-RU" sz="2000" dirty="0"/>
              <a:t>	</a:t>
            </a:r>
            <a:r>
              <a:rPr lang="ru-RU" sz="2000" dirty="0" smtClean="0"/>
              <a:t>и сверстниками</a:t>
            </a:r>
            <a:r>
              <a:rPr lang="ru-RU" sz="2000" dirty="0"/>
              <a:t>);</a:t>
            </a:r>
          </a:p>
          <a:p>
            <a:r>
              <a:rPr lang="ru-RU" sz="2000" dirty="0" smtClean="0"/>
              <a:t>познавательно-исследовательская</a:t>
            </a:r>
            <a:r>
              <a:rPr lang="ru-RU" sz="2000" dirty="0"/>
              <a:t>	(исследования	</a:t>
            </a:r>
            <a:r>
              <a:rPr lang="ru-RU" sz="2000" dirty="0" smtClean="0"/>
              <a:t>объектов </a:t>
            </a:r>
            <a:r>
              <a:rPr lang="ru-RU" sz="2000" dirty="0" smtClean="0"/>
              <a:t>окружающего </a:t>
            </a:r>
            <a:r>
              <a:rPr lang="ru-RU" sz="2000" dirty="0"/>
              <a:t>мира и экспериментирования с ними);</a:t>
            </a:r>
          </a:p>
          <a:p>
            <a:r>
              <a:rPr lang="ru-RU" sz="2000" dirty="0" smtClean="0"/>
              <a:t>восприятие </a:t>
            </a:r>
            <a:r>
              <a:rPr lang="ru-RU" sz="2000" dirty="0"/>
              <a:t>художественной литературы и фольклора;</a:t>
            </a:r>
          </a:p>
          <a:p>
            <a:r>
              <a:rPr lang="ru-RU" sz="2000" dirty="0" smtClean="0"/>
              <a:t>самообслуживание </a:t>
            </a:r>
            <a:r>
              <a:rPr lang="ru-RU" sz="2000" dirty="0"/>
              <a:t>и элементарный бытовой труд (в помещении и на</a:t>
            </a:r>
          </a:p>
          <a:p>
            <a:r>
              <a:rPr lang="ru-RU" sz="2000" dirty="0"/>
              <a:t>улице);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109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360040"/>
          </a:xfrm>
        </p:spPr>
        <p:txBody>
          <a:bodyPr/>
          <a:lstStyle/>
          <a:p>
            <a:r>
              <a:rPr lang="ru-RU" sz="2800" b="1" dirty="0"/>
              <a:t>Виды деятельности</a:t>
            </a:r>
            <a:br>
              <a:rPr lang="ru-RU" sz="2800" b="1" dirty="0"/>
            </a:br>
            <a:r>
              <a:rPr lang="ru-RU" sz="2800" b="1" dirty="0"/>
              <a:t>для детей дошкольного возраста (3 года - 8 лет):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ru-RU" sz="2000" dirty="0"/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r>
              <a:rPr lang="ru-RU" sz="2000" dirty="0" smtClean="0"/>
              <a:t>изобразительная (рисование, лепка, аппликация);</a:t>
            </a:r>
          </a:p>
          <a:p>
            <a:r>
              <a:rPr lang="ru-RU" sz="2000" dirty="0" smtClean="0"/>
              <a:t>музыкальная	(восприятие	и	понимание	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r>
              <a:rPr lang="ru-RU" sz="2000" dirty="0" smtClean="0"/>
              <a:t>двигательная	(овладение	основными	движениями)</a:t>
            </a:r>
          </a:p>
          <a:p>
            <a:r>
              <a:rPr lang="ru-RU" sz="2000" dirty="0" smtClean="0"/>
              <a:t>формы	активности ребенка.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81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779096" cy="792088"/>
          </a:xfrm>
        </p:spPr>
        <p:txBody>
          <a:bodyPr/>
          <a:lstStyle/>
          <a:p>
            <a:r>
              <a:rPr lang="ru-RU" sz="2800" b="1" dirty="0"/>
              <a:t>Взаимодействие ДОУ с семьями воспитанников</a:t>
            </a:r>
            <a:r>
              <a:rPr lang="ru-RU" sz="2400" b="1" dirty="0"/>
              <a:t>:</a:t>
            </a:r>
            <a:endParaRPr lang="ru-RU" sz="2400" b="1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2276872"/>
            <a:ext cx="6880249" cy="439221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Цель взаимодействия ДОУ с семьей — установление партнерских отношений с</a:t>
            </a:r>
          </a:p>
          <a:p>
            <a:pPr marL="0" indent="0">
              <a:buNone/>
            </a:pPr>
            <a:r>
              <a:rPr lang="ru-RU" sz="2800" dirty="0"/>
              <a:t>родителями в процессе развития и воспитания детей раннего и дошкольного возраста в условиях ДОУ и семьи;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создание </a:t>
            </a:r>
            <a:r>
              <a:rPr lang="ru-RU" sz="2800" dirty="0"/>
              <a:t>единого образовательного </a:t>
            </a:r>
            <a:r>
              <a:rPr lang="ru-RU" sz="2800" dirty="0" smtClean="0"/>
              <a:t>пространства.</a:t>
            </a:r>
            <a:endParaRPr lang="ru-RU" sz="28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606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sz="2800" b="1" dirty="0"/>
              <a:t>Принципы взаимодействия с </a:t>
            </a:r>
            <a:r>
              <a:rPr lang="ru-RU" sz="2800" b="1" dirty="0" smtClean="0"/>
              <a:t>родителями: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sz="2000" dirty="0" smtClean="0"/>
              <a:t>Принцип </a:t>
            </a:r>
            <a:r>
              <a:rPr lang="ru-RU" sz="2000" dirty="0"/>
              <a:t>активности и сознательности – участие всего коллектива ДОУ и родителей в поиске современных форм и методов сотрудничества с семьей;</a:t>
            </a:r>
          </a:p>
          <a:p>
            <a:r>
              <a:rPr lang="ru-RU" sz="2000" dirty="0" smtClean="0"/>
              <a:t>Принцип </a:t>
            </a:r>
            <a:r>
              <a:rPr lang="ru-RU" sz="2000" dirty="0"/>
              <a:t>открытости и доверия – предоставление каждому родителю возможности знать и видеть, как развиваются и живут дети в детском саду;</a:t>
            </a:r>
          </a:p>
          <a:p>
            <a:r>
              <a:rPr lang="ru-RU" sz="2000" dirty="0" smtClean="0"/>
              <a:t>Принцип </a:t>
            </a:r>
            <a:r>
              <a:rPr lang="ru-RU" sz="2000" dirty="0"/>
              <a:t>сотрудничества - общение «на равных»; совместная деятельность, которая осуществляется на основании социальной перцепции и с помощью общения;</a:t>
            </a:r>
          </a:p>
          <a:p>
            <a:r>
              <a:rPr lang="ru-RU" sz="2000" dirty="0" smtClean="0"/>
              <a:t>Принцип </a:t>
            </a:r>
            <a:r>
              <a:rPr lang="ru-RU" sz="2000" dirty="0"/>
              <a:t>согласованного взаимодействия - возможность высказывать друг другу свои соображения о тех или иных проблемах воспитания;</a:t>
            </a:r>
          </a:p>
          <a:p>
            <a:r>
              <a:rPr lang="ru-RU" sz="2000" dirty="0" smtClean="0"/>
              <a:t>Принцип </a:t>
            </a:r>
            <a:r>
              <a:rPr lang="ru-RU" sz="2000" dirty="0"/>
              <a:t>воздействия на семью через ребенка – если жизнь в группе эмоционально насыщена, комфортна, содержательна, то ребенок обязательно поделится впечатлениями с родителями.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40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643998" cy="1000125"/>
          </a:xfrm>
        </p:spPr>
        <p:txBody>
          <a:bodyPr/>
          <a:lstStyle/>
          <a:p>
            <a:r>
              <a:rPr lang="ru-RU" sz="3200" b="1" dirty="0" smtClean="0"/>
              <a:t> Образовательная программа дошкольного образования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	</a:t>
            </a:r>
          </a:p>
          <a:p>
            <a:pPr marL="0" indent="0" algn="just">
              <a:buNone/>
            </a:pPr>
            <a:r>
              <a:rPr lang="ru-RU" sz="2800" dirty="0" smtClean="0"/>
              <a:t>	Приказ </a:t>
            </a:r>
            <a:r>
              <a:rPr lang="ru-RU" sz="2800" dirty="0" smtClean="0"/>
              <a:t>Министерства просвещения Российской Федерации от 25 ноября 2022 г. № 1028 «Об Утверждении Федеральной образовательной программы дошкольного образования» 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r>
              <a:rPr lang="ru-RU" sz="2400" b="1" dirty="0"/>
              <a:t>Формы взаимодействия с родителями (законными </a:t>
            </a:r>
            <a:r>
              <a:rPr lang="ru-RU" sz="2400" b="1" dirty="0" smtClean="0"/>
              <a:t>представителями: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264236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060848"/>
            <a:ext cx="292417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2060848"/>
            <a:ext cx="272415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3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/>
          <a:lstStyle/>
          <a:p>
            <a:r>
              <a:rPr lang="ru-RU" sz="2400" b="1" dirty="0"/>
              <a:t>Вариативный компонент программы представлен парциальными (авторскими) программами: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b="1" dirty="0"/>
              <a:t>Познавательное развитие</a:t>
            </a:r>
            <a:r>
              <a:rPr lang="ru-RU" sz="1800" dirty="0"/>
              <a:t>: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- «</a:t>
            </a:r>
            <a:r>
              <a:rPr lang="ru-RU" sz="1800" dirty="0"/>
              <a:t>Юный эколог»  С.Н. Николаева, М., </a:t>
            </a:r>
            <a:r>
              <a:rPr lang="ru-RU" sz="1800" dirty="0" smtClean="0"/>
              <a:t>2016; </a:t>
            </a:r>
            <a:endParaRPr lang="ru-RU" sz="1800" dirty="0"/>
          </a:p>
          <a:p>
            <a:pPr>
              <a:spcBef>
                <a:spcPts val="0"/>
              </a:spcBef>
            </a:pPr>
            <a:r>
              <a:rPr lang="ru-RU" sz="1800" dirty="0" smtClean="0"/>
              <a:t> </a:t>
            </a:r>
            <a:r>
              <a:rPr lang="ru-RU" sz="1800" dirty="0"/>
              <a:t>Парциальная программа «Финансовая грамотность дошкольников»;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- «Развитие речи в детском саду» В.В. </a:t>
            </a:r>
            <a:r>
              <a:rPr lang="ru-RU" sz="1800" dirty="0" err="1"/>
              <a:t>Гербова</a:t>
            </a:r>
            <a:r>
              <a:rPr lang="ru-RU" sz="1800" dirty="0"/>
              <a:t> В.В. </a:t>
            </a:r>
            <a:r>
              <a:rPr lang="ru-RU" sz="1800" dirty="0" smtClean="0"/>
              <a:t>. </a:t>
            </a:r>
            <a:r>
              <a:rPr lang="ru-RU" sz="1800" dirty="0"/>
              <a:t>–М.: Просвещение, </a:t>
            </a:r>
            <a:r>
              <a:rPr lang="ru-RU" sz="1800" dirty="0" smtClean="0"/>
              <a:t>2016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«Экономическое воспитание дошкольников: формирование предпосылок финансовой грамотности, А.Д.Шатова.;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«Я люблю Россию» </a:t>
            </a:r>
            <a:r>
              <a:rPr lang="ru-RU" sz="1800" dirty="0" err="1" smtClean="0"/>
              <a:t>Н.В.Нищева</a:t>
            </a:r>
            <a:r>
              <a:rPr lang="ru-RU" sz="1800" dirty="0" smtClean="0"/>
              <a:t>, Ю.Я.Кириллова  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Художественно – </a:t>
            </a:r>
            <a:r>
              <a:rPr lang="ru-RU" sz="1800" b="1" dirty="0" smtClean="0"/>
              <a:t>эстетическое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«Ладушки» </a:t>
            </a:r>
            <a:r>
              <a:rPr lang="ru-RU" sz="1800" dirty="0" err="1" smtClean="0"/>
              <a:t>Н.Новоскольцева</a:t>
            </a:r>
            <a:r>
              <a:rPr lang="ru-RU" sz="1800" dirty="0" smtClean="0"/>
              <a:t>, </a:t>
            </a:r>
            <a:r>
              <a:rPr lang="ru-RU" sz="1800" dirty="0" err="1" smtClean="0"/>
              <a:t>И.Каплунова</a:t>
            </a:r>
            <a:endParaRPr lang="ru-RU" sz="1800" dirty="0"/>
          </a:p>
          <a:p>
            <a:pPr>
              <a:spcBef>
                <a:spcPts val="0"/>
              </a:spcBef>
            </a:pPr>
            <a:r>
              <a:rPr lang="ru-RU" sz="1800" dirty="0" smtClean="0"/>
              <a:t>-</a:t>
            </a:r>
            <a:r>
              <a:rPr lang="ru-RU" sz="1800" dirty="0" err="1" smtClean="0"/>
              <a:t>Куцакова</a:t>
            </a:r>
            <a:r>
              <a:rPr lang="ru-RU" sz="1800" dirty="0" smtClean="0"/>
              <a:t> </a:t>
            </a:r>
            <a:r>
              <a:rPr lang="ru-RU" sz="1800" dirty="0"/>
              <a:t>М.Б. «Конструирование и художественный труд в детском саду»;</a:t>
            </a:r>
          </a:p>
          <a:p>
            <a:pPr>
              <a:spcBef>
                <a:spcPts val="0"/>
              </a:spcBef>
            </a:pPr>
            <a:r>
              <a:rPr lang="ru-RU" sz="1800" b="1" dirty="0"/>
              <a:t>Социально – коммуникативное: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 </a:t>
            </a:r>
            <a:r>
              <a:rPr lang="ru-RU" sz="1800" dirty="0"/>
              <a:t>Белая К.Ю  «Формирование основы безопасности у дошкольников» </a:t>
            </a:r>
          </a:p>
          <a:p>
            <a:pPr>
              <a:spcBef>
                <a:spcPts val="0"/>
              </a:spcBef>
            </a:pPr>
            <a:r>
              <a:rPr lang="ru-RU" sz="1800" b="1" dirty="0" smtClean="0"/>
              <a:t>Физическое </a:t>
            </a:r>
            <a:r>
              <a:rPr lang="ru-RU" sz="1800" b="1" dirty="0"/>
              <a:t>развитие: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- </a:t>
            </a:r>
            <a:r>
              <a:rPr lang="ru-RU" sz="1800" dirty="0" err="1"/>
              <a:t>Пензулаева</a:t>
            </a:r>
            <a:r>
              <a:rPr lang="ru-RU" sz="1800" dirty="0"/>
              <a:t> Л.И. «Физическая культура в детском саду</a:t>
            </a:r>
            <a:r>
              <a:rPr lang="ru-RU" sz="1800" dirty="0" smtClean="0"/>
              <a:t>»– </a:t>
            </a:r>
            <a:endParaRPr lang="ru-RU" sz="1800" dirty="0"/>
          </a:p>
          <a:p>
            <a:pPr>
              <a:spcBef>
                <a:spcPts val="0"/>
              </a:spcBef>
            </a:pP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4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ДООП:</a:t>
            </a:r>
          </a:p>
          <a:p>
            <a:pPr algn="ctr">
              <a:buNone/>
            </a:pPr>
            <a:r>
              <a:rPr lang="ru-RU" sz="2000" dirty="0" smtClean="0"/>
              <a:t>- «</a:t>
            </a:r>
            <a:r>
              <a:rPr lang="en-US" sz="2000" dirty="0" smtClean="0"/>
              <a:t>Lego-</a:t>
            </a:r>
            <a:r>
              <a:rPr lang="ru-RU" sz="2000" dirty="0" smtClean="0"/>
              <a:t> конструирование и робототехника»;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«Горошины»;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« Королевство шашек»;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«Йога»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/>
          <a:lstStyle/>
          <a:p>
            <a:r>
              <a:rPr lang="ru-RU" sz="2400" b="1" dirty="0"/>
              <a:t>Кадровые условия реализации Программы: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sz="18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20840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Педагогические </a:t>
            </a:r>
            <a:r>
              <a:rPr lang="ru-RU" b="1" dirty="0">
                <a:latin typeface="+mj-lt"/>
              </a:rPr>
              <a:t>работники: </a:t>
            </a:r>
          </a:p>
          <a:p>
            <a:r>
              <a:rPr lang="ru-RU" dirty="0">
                <a:latin typeface="+mj-lt"/>
              </a:rPr>
              <a:t>•	воспитатели;                                                      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•</a:t>
            </a:r>
            <a:r>
              <a:rPr lang="ru-RU" dirty="0">
                <a:latin typeface="+mj-lt"/>
              </a:rPr>
              <a:t>	старший воспитатель; </a:t>
            </a:r>
          </a:p>
          <a:p>
            <a:r>
              <a:rPr lang="ru-RU" dirty="0">
                <a:latin typeface="+mj-lt"/>
              </a:rPr>
              <a:t>•	</a:t>
            </a:r>
            <a:r>
              <a:rPr lang="ru-RU" dirty="0" smtClean="0">
                <a:latin typeface="+mj-lt"/>
              </a:rPr>
              <a:t>учителя </a:t>
            </a:r>
            <a:r>
              <a:rPr lang="ru-RU" dirty="0">
                <a:latin typeface="+mj-lt"/>
              </a:rPr>
              <a:t>- </a:t>
            </a:r>
            <a:r>
              <a:rPr lang="ru-RU" dirty="0" smtClean="0">
                <a:latin typeface="+mj-lt"/>
              </a:rPr>
              <a:t>логопеды;                                                 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•</a:t>
            </a:r>
            <a:r>
              <a:rPr lang="ru-RU" dirty="0">
                <a:latin typeface="+mj-lt"/>
              </a:rPr>
              <a:t>	педагог-психолог;</a:t>
            </a:r>
          </a:p>
          <a:p>
            <a:r>
              <a:rPr lang="ru-RU" dirty="0">
                <a:latin typeface="+mj-lt"/>
              </a:rPr>
              <a:t>•	учитель –  дефектолог;                                     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•	</a:t>
            </a:r>
            <a:r>
              <a:rPr lang="ru-RU" smtClean="0">
                <a:latin typeface="+mj-lt"/>
              </a:rPr>
              <a:t>музыкальные руководители;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•	инструктор по физической культуре;                 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•    </a:t>
            </a:r>
            <a:r>
              <a:rPr lang="ru-RU" dirty="0" smtClean="0">
                <a:latin typeface="+mj-lt"/>
              </a:rPr>
              <a:t>          педагоги </a:t>
            </a:r>
            <a:r>
              <a:rPr lang="ru-RU" dirty="0">
                <a:latin typeface="+mj-lt"/>
              </a:rPr>
              <a:t>дополнительного </a:t>
            </a:r>
            <a:r>
              <a:rPr lang="ru-RU" dirty="0" smtClean="0">
                <a:latin typeface="+mj-lt"/>
              </a:rPr>
              <a:t>образования</a:t>
            </a:r>
            <a:r>
              <a:rPr lang="ru-RU" dirty="0">
                <a:latin typeface="+mj-lt"/>
              </a:rPr>
              <a:t>.</a:t>
            </a:r>
            <a:r>
              <a:rPr lang="ru-RU" dirty="0" smtClean="0">
                <a:latin typeface="+mj-lt"/>
              </a:rPr>
              <a:t>   </a:t>
            </a:r>
            <a:endParaRPr lang="ru-RU" dirty="0">
              <a:latin typeface="+mj-lt"/>
            </a:endParaRPr>
          </a:p>
          <a:p>
            <a:r>
              <a:rPr lang="ru-RU" b="1" dirty="0">
                <a:latin typeface="+mj-lt"/>
              </a:rPr>
              <a:t>Учебно-вспомогательный персонал:  </a:t>
            </a:r>
          </a:p>
          <a:p>
            <a:r>
              <a:rPr lang="ru-RU" dirty="0">
                <a:latin typeface="+mj-lt"/>
              </a:rPr>
              <a:t>•	помощники </a:t>
            </a:r>
            <a:r>
              <a:rPr lang="ru-RU" dirty="0" smtClean="0">
                <a:latin typeface="+mj-lt"/>
              </a:rPr>
              <a:t>воспитателя;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          младшие воспитатели.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8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634082"/>
          </a:xfrm>
        </p:spPr>
        <p:txBody>
          <a:bodyPr/>
          <a:lstStyle/>
          <a:p>
            <a:r>
              <a:rPr lang="ru-RU" sz="2800" b="1" dirty="0"/>
              <a:t>Общие сведения</a:t>
            </a:r>
            <a:endParaRPr lang="ru-RU" sz="2800" b="1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836712"/>
            <a:ext cx="6143625" cy="58323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Муниципальное бюджетное дошкольное образовательное </a:t>
            </a:r>
            <a:r>
              <a:rPr lang="ru-RU" sz="2800" dirty="0" smtClean="0"/>
              <a:t>учреждение «Ужурский детский сад №1 «Росинка»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адрес : </a:t>
            </a:r>
            <a:r>
              <a:rPr lang="ru-RU" sz="2800" dirty="0" smtClean="0"/>
              <a:t>662255, Красноярский край,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Ужурский район, г. Ужур,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ул</a:t>
            </a:r>
            <a:r>
              <a:rPr lang="ru-RU" sz="2800" dirty="0"/>
              <a:t>. </a:t>
            </a:r>
            <a:r>
              <a:rPr lang="ru-RU" sz="2800" dirty="0" smtClean="0"/>
              <a:t>Кооперативная, д.44,</a:t>
            </a:r>
            <a:endParaRPr lang="ru-RU" sz="2800" dirty="0"/>
          </a:p>
          <a:p>
            <a:pPr>
              <a:spcBef>
                <a:spcPts val="0"/>
              </a:spcBef>
            </a:pPr>
            <a:r>
              <a:rPr lang="ru-RU" sz="2800" dirty="0"/>
              <a:t>тел</a:t>
            </a:r>
            <a:r>
              <a:rPr lang="ru-RU" sz="2800" dirty="0" smtClean="0"/>
              <a:t>. + 7 (39 156) 2-11-78,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  </a:t>
            </a:r>
            <a:r>
              <a:rPr lang="ru-RU" sz="2800" dirty="0" err="1"/>
              <a:t>е-mail</a:t>
            </a:r>
            <a:r>
              <a:rPr lang="ru-RU" sz="2800" dirty="0"/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mdou1-uzur@mail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  <a:r>
              <a:rPr lang="en-US" sz="2800" dirty="0" err="1" smtClean="0">
                <a:solidFill>
                  <a:srgbClr val="0070C0"/>
                </a:solidFill>
              </a:rPr>
              <a:t>ru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506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54112"/>
          </a:xfrm>
        </p:spPr>
        <p:txBody>
          <a:bodyPr/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МБДОУ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/ с №1 «Росинка»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196752"/>
            <a:ext cx="6808241" cy="54723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МБДОУ </a:t>
            </a:r>
            <a:r>
              <a:rPr lang="ru-RU" sz="2400" dirty="0" smtClean="0"/>
              <a:t>д/с </a:t>
            </a:r>
            <a:r>
              <a:rPr lang="ru-RU" sz="2400" dirty="0" smtClean="0"/>
              <a:t>№1 «Росинка»  </a:t>
            </a:r>
            <a:r>
              <a:rPr lang="ru-RU" sz="2400" dirty="0"/>
              <a:t>создано на основании приказа </a:t>
            </a:r>
            <a:r>
              <a:rPr lang="ru-RU" sz="2400" dirty="0" smtClean="0"/>
              <a:t>районного отдела народного образования </a:t>
            </a:r>
            <a:r>
              <a:rPr lang="ru-RU" sz="2400" dirty="0"/>
              <a:t>администрации </a:t>
            </a:r>
            <a:r>
              <a:rPr lang="ru-RU" sz="2400" dirty="0" err="1" smtClean="0"/>
              <a:t>Ужурского</a:t>
            </a:r>
            <a:r>
              <a:rPr lang="ru-RU" sz="2400" dirty="0" smtClean="0"/>
              <a:t> </a:t>
            </a:r>
            <a:r>
              <a:rPr lang="ru-RU" sz="2400" dirty="0"/>
              <a:t>района </a:t>
            </a:r>
            <a:r>
              <a:rPr lang="ru-RU" sz="2400" dirty="0" smtClean="0"/>
              <a:t>в </a:t>
            </a:r>
          </a:p>
          <a:p>
            <a:pPr marL="0" indent="0">
              <a:buNone/>
            </a:pPr>
            <a:r>
              <a:rPr lang="ru-RU" sz="2400" dirty="0" smtClean="0"/>
              <a:t>16 апреля 1979 года.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Режим </a:t>
            </a:r>
            <a:r>
              <a:rPr lang="ru-RU" sz="2400" dirty="0"/>
              <a:t>работы Учреждения </a:t>
            </a:r>
            <a:r>
              <a:rPr lang="ru-RU" sz="2400" dirty="0" smtClean="0"/>
              <a:t>–10,5 часовое </a:t>
            </a:r>
            <a:r>
              <a:rPr lang="ru-RU" sz="2400" dirty="0"/>
              <a:t>пребывание воспитанников при 5-ти дневной рабочей неделе.</a:t>
            </a:r>
          </a:p>
          <a:p>
            <a:pPr marL="0" indent="0">
              <a:buNone/>
            </a:pPr>
            <a:r>
              <a:rPr lang="ru-RU" sz="2400" dirty="0" smtClean="0"/>
              <a:t>Структура </a:t>
            </a:r>
            <a:r>
              <a:rPr lang="ru-RU" sz="2400" dirty="0"/>
              <a:t>МБДОУ </a:t>
            </a:r>
            <a:r>
              <a:rPr lang="ru-RU" sz="2400" dirty="0" smtClean="0"/>
              <a:t>д</a:t>
            </a:r>
            <a:r>
              <a:rPr lang="ru-RU" sz="2400" dirty="0" smtClean="0"/>
              <a:t>/ с»  №1 «Росинка» 11 группы </a:t>
            </a:r>
            <a:r>
              <a:rPr lang="ru-RU" sz="2400" dirty="0"/>
              <a:t>общей и комбинированной направленности, из них:</a:t>
            </a:r>
          </a:p>
          <a:p>
            <a:r>
              <a:rPr lang="ru-RU" sz="2400" dirty="0"/>
              <a:t>3</a:t>
            </a:r>
            <a:r>
              <a:rPr lang="ru-RU" sz="2400" dirty="0" smtClean="0"/>
              <a:t> </a:t>
            </a:r>
            <a:r>
              <a:rPr lang="ru-RU" sz="2400" dirty="0" smtClean="0"/>
              <a:t>группы </a:t>
            </a:r>
            <a:r>
              <a:rPr lang="ru-RU" sz="2400" dirty="0"/>
              <a:t>– общеразвивающей </a:t>
            </a:r>
            <a:r>
              <a:rPr lang="ru-RU" sz="2400" dirty="0" smtClean="0"/>
              <a:t>направленности;</a:t>
            </a:r>
            <a:endParaRPr lang="ru-RU" sz="2400" dirty="0"/>
          </a:p>
          <a:p>
            <a:r>
              <a:rPr lang="ru-RU" sz="2400" dirty="0"/>
              <a:t>8</a:t>
            </a:r>
            <a:r>
              <a:rPr lang="ru-RU" sz="2400" dirty="0" smtClean="0"/>
              <a:t> </a:t>
            </a:r>
            <a:r>
              <a:rPr lang="ru-RU" sz="2400" dirty="0" smtClean="0"/>
              <a:t>групп </a:t>
            </a:r>
            <a:r>
              <a:rPr lang="ru-RU" sz="2400" dirty="0"/>
              <a:t>- комбинированной </a:t>
            </a:r>
            <a:r>
              <a:rPr lang="ru-RU" sz="2400" dirty="0" smtClean="0"/>
              <a:t>направленности.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484785"/>
            <a:ext cx="8229600" cy="1008112"/>
          </a:xfrm>
        </p:spPr>
        <p:txBody>
          <a:bodyPr/>
          <a:lstStyle/>
          <a:p>
            <a:r>
              <a:rPr lang="ru-RU" sz="3200" b="1" dirty="0"/>
              <a:t>Структура образовательной </a:t>
            </a:r>
            <a:r>
              <a:rPr lang="ru-RU" sz="3200" b="1" dirty="0" smtClean="0"/>
              <a:t>программы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276873"/>
            <a:ext cx="8158163" cy="427791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400" dirty="0"/>
              <a:t>Раздел 1 – ЦЕЛЕВОЙ (цели, задачи, принципы </a:t>
            </a:r>
            <a:r>
              <a:rPr lang="ru-RU" sz="2400" dirty="0" smtClean="0"/>
              <a:t> ее формирования, </a:t>
            </a:r>
            <a:r>
              <a:rPr lang="ru-RU" sz="2400" dirty="0"/>
              <a:t>планируемые результаты освоения </a:t>
            </a:r>
            <a:r>
              <a:rPr lang="ru-RU" sz="2400" dirty="0" smtClean="0"/>
              <a:t> ФОП, подходы  к педагогической диагностике)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Раздел 2 – СОДЕРЖАТЕЛЬНЫЙ </a:t>
            </a:r>
            <a:r>
              <a:rPr lang="ru-RU" sz="2400" dirty="0" smtClean="0"/>
              <a:t>(задачи и содержание образовательной деятельности по  каждой  из образовательных областей, описание вариативных форм, способов , методов и средств реализации  ФОП , комплексно-тематическое планирование, особенности  разных видов  культурных практик и способов поддержки детской инициативы, описание взаимодействия   коллектива с семьями обучающихся, направления и задачи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9140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71612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400" dirty="0" smtClean="0">
                <a:latin typeface="+mn-lt"/>
              </a:rPr>
              <a:t>коррекционно-развивающей работы детей  дошкольного возраста с особыми образовательными  потребностями  различных целевых групп, в том  числе детей с ограниченными  возможностями  здоровья и детей-инвалидов</a:t>
            </a:r>
          </a:p>
          <a:p>
            <a:pPr marL="0" indent="0" algn="just">
              <a:buNone/>
            </a:pPr>
            <a:r>
              <a:rPr lang="ru-RU" sz="2400" dirty="0" smtClean="0">
                <a:latin typeface="+mn-lt"/>
              </a:rPr>
              <a:t>Раздел 3- Организационный  ( психолого-педагогические и  кадровые условия  реализации ФОП, организация развивающей предметно-пространственной среды,  материально-техническое  обеспечение Программы ,  методические  материалы и средства  обучения и воспитания, перечень  художественной литературы,  музыкальных произведений, произведений  изобразительного  искусства, перечень  рекомендованных произведений, режим  и распорядок дня в группах, федеральный  календарный  план воспитательной работы. </a:t>
            </a:r>
          </a:p>
          <a:p>
            <a:pPr marL="0" indent="0">
              <a:buNone/>
            </a:pPr>
            <a:r>
              <a:rPr lang="ru-RU" sz="2400" dirty="0" smtClean="0">
                <a:latin typeface="+mn-lt"/>
              </a:rPr>
              <a:t>  </a:t>
            </a:r>
          </a:p>
          <a:p>
            <a:pPr marL="0" indent="0">
              <a:buNone/>
            </a:pPr>
            <a:endParaRPr lang="ru-RU" sz="2400" dirty="0" smtClean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988840"/>
            <a:ext cx="8229600" cy="504056"/>
          </a:xfrm>
        </p:spPr>
        <p:txBody>
          <a:bodyPr/>
          <a:lstStyle/>
          <a:p>
            <a:r>
              <a:rPr lang="ru-RU" sz="2800" b="1" dirty="0"/>
              <a:t>Цель </a:t>
            </a:r>
            <a:r>
              <a:rPr lang="ru-RU" sz="2800" b="1" dirty="0" smtClean="0"/>
              <a:t>программы</a:t>
            </a:r>
            <a:r>
              <a:rPr lang="ru-RU" sz="2800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 smtClean="0"/>
              <a:t>- </a:t>
            </a:r>
            <a:r>
              <a:rPr lang="ru-RU" sz="2400" dirty="0" smtClean="0"/>
              <a:t>является разностороннее развитие ребенка в период дошкольного детства с учетом  возрастных и индивидуальных  особенностей на основе духовно- </a:t>
            </a:r>
            <a:r>
              <a:rPr lang="ru-RU" sz="2400" dirty="0"/>
              <a:t>нравственных </a:t>
            </a:r>
            <a:r>
              <a:rPr lang="ru-RU" sz="2400" dirty="0" smtClean="0"/>
              <a:t>ценностей российского народа, исторических и национально –культурных традиций, обеспечение целостности системы дошкольного образования, включающей инклюзивное образование и  представляющей широкие возможности для образования  и развития детей с ОВЗ и детей-инвалидов.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00808"/>
            <a:ext cx="8229600" cy="504056"/>
          </a:xfrm>
        </p:spPr>
        <p:txBody>
          <a:bodyPr/>
          <a:lstStyle/>
          <a:p>
            <a:r>
              <a:rPr lang="ru-RU" sz="2800" dirty="0" smtClean="0"/>
              <a:t>Задачи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- </a:t>
            </a:r>
            <a:r>
              <a:rPr lang="ru-RU" sz="1800" dirty="0" smtClean="0"/>
              <a:t>обеспечение единых для РФ содержания ДО и планируемых результатов освоения образовательной программы ДО;</a:t>
            </a:r>
          </a:p>
          <a:p>
            <a:pPr marL="0" indent="0" algn="just">
              <a:buFontTx/>
              <a:buChar char="-"/>
              <a:defRPr/>
            </a:pPr>
            <a:r>
              <a:rPr lang="ru-RU" sz="1800" dirty="0" smtClean="0"/>
              <a:t>приобщение детей к базовым ценностям  российского народа;</a:t>
            </a:r>
          </a:p>
          <a:p>
            <a:pPr marL="0" indent="0" algn="just">
              <a:buFontTx/>
              <a:buChar char="-"/>
              <a:defRPr/>
            </a:pPr>
            <a:r>
              <a:rPr lang="ru-RU" sz="1800" dirty="0" smtClean="0"/>
              <a:t> </a:t>
            </a:r>
            <a:r>
              <a:rPr lang="ru-RU" sz="1800" dirty="0" smtClean="0"/>
              <a:t>построение  содержания  образовательной деятельности на  основе учёта  возрастных и индивидуальных  особенностей развития;</a:t>
            </a:r>
          </a:p>
          <a:p>
            <a:pPr marL="0" indent="0" algn="just">
              <a:buNone/>
              <a:defRPr/>
            </a:pPr>
            <a:r>
              <a:rPr lang="ru-RU" sz="1800" dirty="0" smtClean="0"/>
              <a:t> - создание условий для равного доступа к образованию для всех детей дошкольного возраста с учетом  разнообразия образовательных потребностей и  индивидуальных возможностей;</a:t>
            </a:r>
          </a:p>
          <a:p>
            <a:pPr marL="0" indent="0" algn="just">
              <a:buFontTx/>
              <a:buChar char="-"/>
              <a:defRPr/>
            </a:pPr>
            <a:r>
              <a:rPr lang="ru-RU" sz="1800" dirty="0" smtClean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0" indent="0" algn="just">
              <a:buFontTx/>
              <a:buChar char="-"/>
              <a:defRPr/>
            </a:pPr>
            <a:r>
              <a:rPr lang="ru-RU" sz="1800" dirty="0" smtClean="0"/>
              <a:t>обеспечение развития физически ,личностных, нравственных качеств и   основ патриотизма, интеллектуальных и художественно-творческих способностей ребенка ,его  инициативности, самостоятельности и ответственности;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220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00808"/>
            <a:ext cx="8229600" cy="504056"/>
          </a:xfrm>
        </p:spPr>
        <p:txBody>
          <a:bodyPr/>
          <a:lstStyle/>
          <a:p>
            <a:r>
              <a:rPr lang="ru-RU" sz="2800" dirty="0" smtClean="0"/>
              <a:t>Задачи программы: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обеспечение психолого-педагогической  поддержки семьи и повышение компетентности родителей;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-достижение детьми на этапе завершения ДО уровня развития для успешного освоения ими  образовательных программ начального  общего образования;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-совершенствование инфраструктуры и материально- технической базы с приоритетным направлениям развития дошкольного образования.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63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ткая презнтациия ООП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Краткая презнтациия ООП</Template>
  <TotalTime>311</TotalTime>
  <Words>997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Краткая презнтациия ООП</vt:lpstr>
      <vt:lpstr>Краткая презентация  Образовательной программы дошкольного образования  МБДОУ « д/с №1 «Росинка» </vt:lpstr>
      <vt:lpstr> Образовательная программа дошкольного образования </vt:lpstr>
      <vt:lpstr>Общие сведения</vt:lpstr>
      <vt:lpstr>Характеристика МБДОУ д/ с №1 «Росинка»</vt:lpstr>
      <vt:lpstr>Структура образовательной программы </vt:lpstr>
      <vt:lpstr>Презентация PowerPoint</vt:lpstr>
      <vt:lpstr>Цель программы:</vt:lpstr>
      <vt:lpstr>Задачи программы:</vt:lpstr>
      <vt:lpstr>Задачи программы:</vt:lpstr>
      <vt:lpstr>Принципы и подходы :</vt:lpstr>
      <vt:lpstr>Целевые ориентиры:</vt:lpstr>
      <vt:lpstr>Ожидаемый образовательный результат (Ранний возраст):</vt:lpstr>
      <vt:lpstr>Образовательные области:</vt:lpstr>
      <vt:lpstr>Содержание образовательных областей:</vt:lpstr>
      <vt:lpstr>Виды деятельности для детей раннего возраста (2 года - 3 года): </vt:lpstr>
      <vt:lpstr>Виды деятельности для детей дошкольного возраста (3 года - 8 лет): </vt:lpstr>
      <vt:lpstr>Виды деятельности для детей дошкольного возраста (3 года - 8 лет): </vt:lpstr>
      <vt:lpstr>Взаимодействие ДОУ с семьями воспитанников:</vt:lpstr>
      <vt:lpstr>Принципы взаимодействия с родителями: </vt:lpstr>
      <vt:lpstr>Формы взаимодействия с родителями (законными представителями: </vt:lpstr>
      <vt:lpstr>Вариативный компонент программы представлен парциальными (авторскими) программами: </vt:lpstr>
      <vt:lpstr>Презентация PowerPoint</vt:lpstr>
      <vt:lpstr>Кадровые условия реализации Программы: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 МБДОУ «Солгонский детский сад» Дополнительный раздел для родителей</dc:title>
  <dc:creator>Комп!</dc:creator>
  <cp:lastModifiedBy>Rosinka65</cp:lastModifiedBy>
  <cp:revision>21</cp:revision>
  <dcterms:created xsi:type="dcterms:W3CDTF">2022-10-01T09:45:27Z</dcterms:created>
  <dcterms:modified xsi:type="dcterms:W3CDTF">2023-09-01T08:57:54Z</dcterms:modified>
</cp:coreProperties>
</file>